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353" r:id="rId2"/>
    <p:sldId id="256" r:id="rId3"/>
    <p:sldId id="257" r:id="rId4"/>
    <p:sldId id="258" r:id="rId5"/>
    <p:sldId id="302" r:id="rId6"/>
    <p:sldId id="301" r:id="rId7"/>
    <p:sldId id="277" r:id="rId8"/>
    <p:sldId id="402" r:id="rId9"/>
    <p:sldId id="305" r:id="rId10"/>
    <p:sldId id="355" r:id="rId11"/>
    <p:sldId id="399" r:id="rId12"/>
    <p:sldId id="262" r:id="rId13"/>
    <p:sldId id="304" r:id="rId14"/>
    <p:sldId id="274" r:id="rId15"/>
    <p:sldId id="275" r:id="rId16"/>
    <p:sldId id="404" r:id="rId17"/>
    <p:sldId id="308" r:id="rId18"/>
    <p:sldId id="409" r:id="rId19"/>
    <p:sldId id="415" r:id="rId20"/>
    <p:sldId id="410" r:id="rId21"/>
    <p:sldId id="413" r:id="rId22"/>
    <p:sldId id="412" r:id="rId23"/>
    <p:sldId id="414" r:id="rId24"/>
    <p:sldId id="411" r:id="rId25"/>
    <p:sldId id="405" r:id="rId26"/>
    <p:sldId id="310" r:id="rId27"/>
    <p:sldId id="331" r:id="rId28"/>
    <p:sldId id="334" r:id="rId29"/>
    <p:sldId id="406" r:id="rId30"/>
    <p:sldId id="328" r:id="rId31"/>
    <p:sldId id="407" r:id="rId32"/>
    <p:sldId id="408" r:id="rId33"/>
    <p:sldId id="311" r:id="rId34"/>
    <p:sldId id="312" r:id="rId35"/>
  </p:sldIdLst>
  <p:sldSz cx="9144000" cy="5143500" type="screen16x9"/>
  <p:notesSz cx="7315200" cy="9601200"/>
  <p:embeddedFontLst>
    <p:embeddedFont>
      <p:font typeface="Anaheim" panose="020B0604020202020204" charset="0"/>
      <p:regular r:id="rId38"/>
    </p:embeddedFont>
    <p:embeddedFont>
      <p:font typeface="Bebas Neue" panose="020B0606020202050201" pitchFamily="34" charset="0"/>
      <p:regular r:id="rId39"/>
    </p:embeddedFont>
    <p:embeddedFont>
      <p:font typeface="Lato" panose="020F0502020204030203" pitchFamily="34" charset="0"/>
      <p:regular r:id="rId40"/>
      <p:bold r:id="rId41"/>
      <p:italic r:id="rId42"/>
      <p:boldItalic r:id="rId43"/>
    </p:embeddedFont>
    <p:embeddedFont>
      <p:font typeface="Segoe UI" panose="020B0502040204020203" pitchFamily="34" charset="0"/>
      <p:regular r:id="rId44"/>
      <p:bold r:id="rId45"/>
      <p:italic r:id="rId46"/>
      <p:boldItalic r:id="rId47"/>
    </p:embeddedFont>
    <p:embeddedFont>
      <p:font typeface="Sora" panose="020B0604020202020204" charset="0"/>
      <p:regular r:id="rId48"/>
      <p:bold r:id="rId49"/>
    </p:embeddedFont>
    <p:embeddedFont>
      <p:font typeface="Sora SemiBold" panose="020B0604020202020204" charset="0"/>
      <p:bold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7" roundtripDataSignature="AMtx7mjklaCVvtpHUWSNd0ixSQ+jquZ75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3799B01-314C-49CC-DB20-C95367B9D319}" name="Cristina Gutiérrez Jiménez" initials="CG" userId="S::cgutierrez@freepikco.onmicrosoft.com::9b066b6f-0938-49e6-9aab-2bba891a0f35" providerId="AD"/>
  <p188:author id="{07507977-5039-A8F7-4EA5-74658BDCF63F}" name="jmolinos@intranet.freepikcompany.com" initials="j" userId="S-1-5-21-179105700-2695781124-4246538168-241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7EF1"/>
    <a:srgbClr val="FF6600"/>
    <a:srgbClr val="2C2A96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DF7B9C-EBDF-46A0-83E7-B09A4955A7FC}">
  <a:tblStyle styleId="{A6DF7B9C-EBDF-46A0-83E7-B09A4955A7F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712" autoAdjust="0"/>
  </p:normalViewPr>
  <p:slideViewPr>
    <p:cSldViewPr snapToGrid="0" showGuides="1">
      <p:cViewPr varScale="1">
        <p:scale>
          <a:sx n="145" d="100"/>
          <a:sy n="145" d="100"/>
        </p:scale>
        <p:origin x="66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82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77" Type="http://customschemas.google.com/relationships/presentationmetadata" Target="metadata"/><Relationship Id="rId8" Type="http://schemas.openxmlformats.org/officeDocument/2006/relationships/slide" Target="slides/slide7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E31DFB-DBB3-AA60-7A6C-2A4A2F7F6E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449E5-1312-2FA6-E29F-1F0F0D3CA9D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0D296FE1-22E7-4AE4-8C76-B00C76814543}" type="datetimeFigureOut">
              <a:rPr lang="es-ES" smtClean="0"/>
              <a:t>03/02/2026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ED1F64-243D-6721-A717-7011DEE7402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0932CC-B4C6-2646-5100-DF9301D2DF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0CFACC9-2CF6-473D-A817-FB7A15822308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4397952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png>
</file>

<file path=ppt/media/image10.svg>
</file>

<file path=ppt/media/image11.png>
</file>

<file path=ppt/media/image12.svg>
</file>

<file path=ppt/media/image13.gif>
</file>

<file path=ppt/media/image14.jpg>
</file>

<file path=ppt/media/image15.png>
</file>

<file path=ppt/media/image16.svg>
</file>

<file path=ppt/media/image17.jpg>
</file>

<file path=ppt/media/image18.png>
</file>

<file path=ppt/media/image19.svg>
</file>

<file path=ppt/media/image2.svg>
</file>

<file path=ppt/media/image20.jpg>
</file>

<file path=ppt/media/image21.png>
</file>

<file path=ppt/media/image22.png>
</file>

<file path=ppt/media/image23.jpg>
</file>

<file path=ppt/media/image24.png>
</file>

<file path=ppt/media/image25.jpg>
</file>

<file path=ppt/media/image26.jp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svg>
</file>

<file path=ppt/media/image40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75" name="Google Shape;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0382925B-D1F4-7E60-77FA-74404F11D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>
            <a:extLst>
              <a:ext uri="{FF2B5EF4-FFF2-40B4-BE49-F238E27FC236}">
                <a16:creationId xmlns:a16="http://schemas.microsoft.com/office/drawing/2014/main" id="{3FBE686E-8DF2-3311-6013-8885F7ABD0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>
            <a:extLst>
              <a:ext uri="{FF2B5EF4-FFF2-40B4-BE49-F238E27FC236}">
                <a16:creationId xmlns:a16="http://schemas.microsoft.com/office/drawing/2014/main" id="{F2E3FD82-3A84-617B-4146-4A34066942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84641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51154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89925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0488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69958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9D525B8E-5C06-5B57-CAB7-A1053D64D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76E90F24-1B8A-8C15-62CB-BFC3634A55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DC4A8A58-A7C0-0E5B-7F69-94F9262B08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17281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58420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0870CB86-98EB-3A31-787F-0A8C4CCB6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>
            <a:extLst>
              <a:ext uri="{FF2B5EF4-FFF2-40B4-BE49-F238E27FC236}">
                <a16:creationId xmlns:a16="http://schemas.microsoft.com/office/drawing/2014/main" id="{A31C09D1-99B7-F8BF-66B5-7C253EB005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130" name="Google Shape;130;p7:notes">
            <a:extLst>
              <a:ext uri="{FF2B5EF4-FFF2-40B4-BE49-F238E27FC236}">
                <a16:creationId xmlns:a16="http://schemas.microsoft.com/office/drawing/2014/main" id="{F3F58B69-470F-A24A-E4B8-B6F037DEDD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52360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4FB1BE21-A7DF-5998-5F2A-23964B794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>
            <a:extLst>
              <a:ext uri="{FF2B5EF4-FFF2-40B4-BE49-F238E27FC236}">
                <a16:creationId xmlns:a16="http://schemas.microsoft.com/office/drawing/2014/main" id="{DD4AC6B9-AB1E-F471-7B1F-EC218CFDDD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>
            <a:extLst>
              <a:ext uri="{FF2B5EF4-FFF2-40B4-BE49-F238E27FC236}">
                <a16:creationId xmlns:a16="http://schemas.microsoft.com/office/drawing/2014/main" id="{3056A0A6-621E-D1D8-445C-AD4898FD9A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69825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246CFD2C-BB51-B680-6D11-3ECCC7D11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>
            <a:extLst>
              <a:ext uri="{FF2B5EF4-FFF2-40B4-BE49-F238E27FC236}">
                <a16:creationId xmlns:a16="http://schemas.microsoft.com/office/drawing/2014/main" id="{F4AE035A-E126-D209-19ED-B126EC2875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>
            <a:extLst>
              <a:ext uri="{FF2B5EF4-FFF2-40B4-BE49-F238E27FC236}">
                <a16:creationId xmlns:a16="http://schemas.microsoft.com/office/drawing/2014/main" id="{4BE9F30D-7351-B50F-990A-8FAF5EC176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4114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8E8C7A50-BC66-AB94-B3FA-312457038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>
            <a:extLst>
              <a:ext uri="{FF2B5EF4-FFF2-40B4-BE49-F238E27FC236}">
                <a16:creationId xmlns:a16="http://schemas.microsoft.com/office/drawing/2014/main" id="{DACA518A-256A-446D-5359-8C3E1FC430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>
            <a:extLst>
              <a:ext uri="{FF2B5EF4-FFF2-40B4-BE49-F238E27FC236}">
                <a16:creationId xmlns:a16="http://schemas.microsoft.com/office/drawing/2014/main" id="{9CACA412-DC6A-FBCA-DDE4-23EBB12FC4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03505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B9C53113-931F-A626-76A8-258487874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>
            <a:extLst>
              <a:ext uri="{FF2B5EF4-FFF2-40B4-BE49-F238E27FC236}">
                <a16:creationId xmlns:a16="http://schemas.microsoft.com/office/drawing/2014/main" id="{2E2A547F-101A-2FE6-550C-C2FF745E62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>
            <a:extLst>
              <a:ext uri="{FF2B5EF4-FFF2-40B4-BE49-F238E27FC236}">
                <a16:creationId xmlns:a16="http://schemas.microsoft.com/office/drawing/2014/main" id="{11D2F694-764F-D92B-F3D4-3DA1FF1439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18307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C6D0158A-0228-67D2-3325-88A8E5738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>
            <a:extLst>
              <a:ext uri="{FF2B5EF4-FFF2-40B4-BE49-F238E27FC236}">
                <a16:creationId xmlns:a16="http://schemas.microsoft.com/office/drawing/2014/main" id="{CF6B1359-8DAC-D9B5-A182-7A26274C12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>
            <a:extLst>
              <a:ext uri="{FF2B5EF4-FFF2-40B4-BE49-F238E27FC236}">
                <a16:creationId xmlns:a16="http://schemas.microsoft.com/office/drawing/2014/main" id="{E4BADB2D-F17A-6906-6693-DF28F29E9E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65542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21BA16A9-7A47-8D1E-6ED1-0309BC211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F8762FF5-4284-9D7E-BF83-BA51F9D604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B867F51F-5258-C05E-1047-2832AE51FA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49065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62315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940DA5C4-3DF9-5190-EAA7-C4EFD5F88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>
            <a:extLst>
              <a:ext uri="{FF2B5EF4-FFF2-40B4-BE49-F238E27FC236}">
                <a16:creationId xmlns:a16="http://schemas.microsoft.com/office/drawing/2014/main" id="{A4DDC9A1-5209-5745-089B-40091191AD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30" name="Google Shape;130;p7:notes">
            <a:extLst>
              <a:ext uri="{FF2B5EF4-FFF2-40B4-BE49-F238E27FC236}">
                <a16:creationId xmlns:a16="http://schemas.microsoft.com/office/drawing/2014/main" id="{0665E7B4-E83B-2082-9BC7-267B832C7A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999634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30616BF2-0B7F-8138-4706-01A26B591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2D135ADD-4EAE-5E17-C045-4AF297F30A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95D60387-3CBD-F266-AC52-0C6307D51F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73585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49C587E1-93BA-C7A6-67F1-7FB73068C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>
            <a:extLst>
              <a:ext uri="{FF2B5EF4-FFF2-40B4-BE49-F238E27FC236}">
                <a16:creationId xmlns:a16="http://schemas.microsoft.com/office/drawing/2014/main" id="{B3339352-D800-3513-2EFA-346B115DEB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30" name="Google Shape;130;p7:notes">
            <a:extLst>
              <a:ext uri="{FF2B5EF4-FFF2-40B4-BE49-F238E27FC236}">
                <a16:creationId xmlns:a16="http://schemas.microsoft.com/office/drawing/2014/main" id="{876280EF-3925-CC24-E6C1-59A5DDFAE6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246604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A918A9C4-BC29-3049-BEFD-EBD137EA1E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F39371BB-CE74-65C1-9E48-EE3AAC4BC5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F4F795EC-E10E-747C-B6DC-53AAABAF82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55422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34E15050-EB91-3F4F-EBAF-8C660AF2B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>
            <a:extLst>
              <a:ext uri="{FF2B5EF4-FFF2-40B4-BE49-F238E27FC236}">
                <a16:creationId xmlns:a16="http://schemas.microsoft.com/office/drawing/2014/main" id="{D3DDDFCD-121B-B55C-1342-77494ED369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30" name="Google Shape;130;p7:notes">
            <a:extLst>
              <a:ext uri="{FF2B5EF4-FFF2-40B4-BE49-F238E27FC236}">
                <a16:creationId xmlns:a16="http://schemas.microsoft.com/office/drawing/2014/main" id="{E10A8088-3B81-A14A-043C-1EE5EE6F55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2697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43E276B9-B2DE-2A6B-31F7-301802630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EB319E20-E67F-B5FC-6CF1-7BBB91199C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0F55C051-9923-81A5-2807-E34AFD6D92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86808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47560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5" name="Google Shape;8755;g3de7457949_0_7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6" name="Google Shape;8756;g3de7457949_0_795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0748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6850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65050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7615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BB7F52E7-3F01-3574-C59E-550D9F170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594F9C6D-5F3E-7335-57F2-9D6F544C91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B1144E14-214D-D15F-B590-1C71C5FB7F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7652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54019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8303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ctrTitle"/>
          </p:nvPr>
        </p:nvSpPr>
        <p:spPr>
          <a:xfrm>
            <a:off x="4572000" y="1703437"/>
            <a:ext cx="3848100" cy="11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Bebas Neue"/>
              <a:buNone/>
              <a:defRPr sz="480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15"/>
          <p:cNvSpPr txBox="1">
            <a:spLocks noGrp="1"/>
          </p:cNvSpPr>
          <p:nvPr>
            <p:ph type="subTitle" idx="1"/>
          </p:nvPr>
        </p:nvSpPr>
        <p:spPr>
          <a:xfrm>
            <a:off x="4572000" y="2893255"/>
            <a:ext cx="3848100" cy="351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bg2"/>
                </a:solidFill>
                <a:latin typeface="Lato" panose="020F0502020204030203" pitchFamily="34" charset="0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8;p21">
            <a:extLst>
              <a:ext uri="{FF2B5EF4-FFF2-40B4-BE49-F238E27FC236}">
                <a16:creationId xmlns:a16="http://schemas.microsoft.com/office/drawing/2014/main" id="{610FF660-843B-830C-355D-5F88BC8AC7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13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874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9694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1598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9151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 txBox="1">
            <a:spLocks noGrp="1"/>
          </p:cNvSpPr>
          <p:nvPr>
            <p:ph type="title"/>
          </p:nvPr>
        </p:nvSpPr>
        <p:spPr>
          <a:xfrm>
            <a:off x="3771900" y="2028890"/>
            <a:ext cx="4648200" cy="2028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Bebas Neue"/>
              <a:buNone/>
              <a:defRPr sz="500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1"/>
          </p:nvPr>
        </p:nvSpPr>
        <p:spPr>
          <a:xfrm>
            <a:off x="3771900" y="4057154"/>
            <a:ext cx="4648200" cy="53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naheim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7" name="Google Shape;37;p18"/>
          <p:cNvSpPr txBox="1">
            <a:spLocks noGrp="1"/>
          </p:cNvSpPr>
          <p:nvPr>
            <p:ph type="body" idx="2"/>
          </p:nvPr>
        </p:nvSpPr>
        <p:spPr>
          <a:xfrm>
            <a:off x="723900" y="572118"/>
            <a:ext cx="2080966" cy="164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8800">
                <a:solidFill>
                  <a:schemeClr val="tx2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bg2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3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68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5"/>
          <p:cNvSpPr txBox="1">
            <a:spLocks noGrp="1"/>
          </p:cNvSpPr>
          <p:nvPr>
            <p:ph type="title"/>
          </p:nvPr>
        </p:nvSpPr>
        <p:spPr>
          <a:xfrm>
            <a:off x="723900" y="1325526"/>
            <a:ext cx="7696200" cy="2574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2"/>
          <p:cNvSpPr txBox="1">
            <a:spLocks noGrp="1"/>
          </p:cNvSpPr>
          <p:nvPr>
            <p:ph type="title"/>
          </p:nvPr>
        </p:nvSpPr>
        <p:spPr>
          <a:xfrm>
            <a:off x="723900" y="1297126"/>
            <a:ext cx="3407113" cy="1971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7" name="Google Shape;57;p22"/>
          <p:cNvSpPr>
            <a:spLocks noGrp="1"/>
          </p:cNvSpPr>
          <p:nvPr>
            <p:ph type="pic" idx="2"/>
          </p:nvPr>
        </p:nvSpPr>
        <p:spPr>
          <a:xfrm>
            <a:off x="4572000" y="744140"/>
            <a:ext cx="384810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22"/>
          <p:cNvSpPr txBox="1">
            <a:spLocks noGrp="1"/>
          </p:cNvSpPr>
          <p:nvPr>
            <p:ph type="body" idx="1"/>
          </p:nvPr>
        </p:nvSpPr>
        <p:spPr>
          <a:xfrm>
            <a:off x="723900" y="3278017"/>
            <a:ext cx="3407113" cy="112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bg2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bg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7"/>
          <p:cNvSpPr txBox="1">
            <a:spLocks noGrp="1"/>
          </p:cNvSpPr>
          <p:nvPr>
            <p:ph type="title"/>
          </p:nvPr>
        </p:nvSpPr>
        <p:spPr>
          <a:xfrm>
            <a:off x="723900" y="1543455"/>
            <a:ext cx="7696200" cy="1307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>
                <a:solidFill>
                  <a:schemeClr val="bg1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1" name="Google Shape;71;p27"/>
          <p:cNvSpPr txBox="1">
            <a:spLocks noGrp="1"/>
          </p:cNvSpPr>
          <p:nvPr>
            <p:ph type="body" idx="1"/>
          </p:nvPr>
        </p:nvSpPr>
        <p:spPr>
          <a:xfrm>
            <a:off x="723900" y="2850609"/>
            <a:ext cx="7696200" cy="495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451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Table of contents">
    <p:bg>
      <p:bgPr>
        <a:solidFill>
          <a:schemeClr val="bg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7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17"/>
          <p:cNvSpPr txBox="1">
            <a:spLocks noGrp="1"/>
          </p:cNvSpPr>
          <p:nvPr>
            <p:ph type="body" idx="1"/>
          </p:nvPr>
        </p:nvSpPr>
        <p:spPr>
          <a:xfrm>
            <a:off x="1773778" y="2296552"/>
            <a:ext cx="2550242" cy="52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2"/>
          </p:nvPr>
        </p:nvSpPr>
        <p:spPr>
          <a:xfrm>
            <a:off x="1773778" y="1527393"/>
            <a:ext cx="2550242" cy="78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4" name="Google Shape;24;p17"/>
          <p:cNvSpPr txBox="1">
            <a:spLocks noGrp="1"/>
          </p:cNvSpPr>
          <p:nvPr>
            <p:ph type="body" idx="3"/>
          </p:nvPr>
        </p:nvSpPr>
        <p:spPr>
          <a:xfrm>
            <a:off x="853884" y="1711688"/>
            <a:ext cx="785424" cy="529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4"/>
          </p:nvPr>
        </p:nvSpPr>
        <p:spPr>
          <a:xfrm>
            <a:off x="5734151" y="2296552"/>
            <a:ext cx="2550242" cy="52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5"/>
          </p:nvPr>
        </p:nvSpPr>
        <p:spPr>
          <a:xfrm>
            <a:off x="5734153" y="1527394"/>
            <a:ext cx="2550242" cy="78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6"/>
          </p:nvPr>
        </p:nvSpPr>
        <p:spPr>
          <a:xfrm>
            <a:off x="4834213" y="1712700"/>
            <a:ext cx="765470" cy="52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8" name="Google Shape;28;p17"/>
          <p:cNvSpPr txBox="1">
            <a:spLocks noGrp="1"/>
          </p:cNvSpPr>
          <p:nvPr>
            <p:ph type="body" idx="7"/>
          </p:nvPr>
        </p:nvSpPr>
        <p:spPr>
          <a:xfrm>
            <a:off x="5734151" y="3893717"/>
            <a:ext cx="2550242" cy="548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8"/>
          </p:nvPr>
        </p:nvSpPr>
        <p:spPr>
          <a:xfrm>
            <a:off x="5734151" y="3164560"/>
            <a:ext cx="2550242" cy="781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0" name="Google Shape;30;p17"/>
          <p:cNvSpPr txBox="1">
            <a:spLocks noGrp="1"/>
          </p:cNvSpPr>
          <p:nvPr>
            <p:ph type="body" idx="9"/>
          </p:nvPr>
        </p:nvSpPr>
        <p:spPr>
          <a:xfrm>
            <a:off x="4834211" y="3346890"/>
            <a:ext cx="765470" cy="52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3"/>
          </p:nvPr>
        </p:nvSpPr>
        <p:spPr>
          <a:xfrm>
            <a:off x="1773778" y="3893716"/>
            <a:ext cx="2550242" cy="548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2" name="Google Shape;32;p17"/>
          <p:cNvSpPr txBox="1">
            <a:spLocks noGrp="1"/>
          </p:cNvSpPr>
          <p:nvPr>
            <p:ph type="body" idx="14"/>
          </p:nvPr>
        </p:nvSpPr>
        <p:spPr>
          <a:xfrm>
            <a:off x="1773778" y="3164559"/>
            <a:ext cx="2550242" cy="781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3" name="Google Shape;33;p17"/>
          <p:cNvSpPr txBox="1">
            <a:spLocks noGrp="1"/>
          </p:cNvSpPr>
          <p:nvPr>
            <p:ph type="body" idx="15"/>
          </p:nvPr>
        </p:nvSpPr>
        <p:spPr>
          <a:xfrm>
            <a:off x="853884" y="3349865"/>
            <a:ext cx="785424" cy="52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bg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1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9" name="Google Shape;49;p21"/>
          <p:cNvSpPr txBox="1">
            <a:spLocks noGrp="1"/>
          </p:cNvSpPr>
          <p:nvPr>
            <p:ph type="body" idx="1"/>
          </p:nvPr>
        </p:nvSpPr>
        <p:spPr>
          <a:xfrm>
            <a:off x="723901" y="3078954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2"/>
          </p:nvPr>
        </p:nvSpPr>
        <p:spPr>
          <a:xfrm>
            <a:off x="3306099" y="3078954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1" name="Google Shape;51;p21"/>
          <p:cNvSpPr txBox="1">
            <a:spLocks noGrp="1"/>
          </p:cNvSpPr>
          <p:nvPr>
            <p:ph type="body" idx="3"/>
          </p:nvPr>
        </p:nvSpPr>
        <p:spPr>
          <a:xfrm>
            <a:off x="723901" y="2686471"/>
            <a:ext cx="253180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52" name="Google Shape;52;p21"/>
          <p:cNvSpPr txBox="1">
            <a:spLocks noGrp="1"/>
          </p:cNvSpPr>
          <p:nvPr>
            <p:ph type="body" idx="4"/>
          </p:nvPr>
        </p:nvSpPr>
        <p:spPr>
          <a:xfrm>
            <a:off x="3306098" y="2684793"/>
            <a:ext cx="253180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53" name="Google Shape;53;p21"/>
          <p:cNvSpPr txBox="1">
            <a:spLocks noGrp="1"/>
          </p:cNvSpPr>
          <p:nvPr>
            <p:ph type="body" idx="5"/>
          </p:nvPr>
        </p:nvSpPr>
        <p:spPr>
          <a:xfrm>
            <a:off x="5888296" y="3078953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4" name="Google Shape;54;p21"/>
          <p:cNvSpPr txBox="1">
            <a:spLocks noGrp="1"/>
          </p:cNvSpPr>
          <p:nvPr>
            <p:ph type="body" idx="6"/>
          </p:nvPr>
        </p:nvSpPr>
        <p:spPr>
          <a:xfrm>
            <a:off x="5888297" y="2680643"/>
            <a:ext cx="253180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E8A828-225D-A17D-2193-919821C30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552451"/>
            <a:ext cx="7696200" cy="560732"/>
          </a:xfrm>
          <a:prstGeom prst="rect">
            <a:avLst/>
          </a:prstGeom>
        </p:spPr>
        <p:txBody>
          <a:bodyPr vert="horz" lIns="36000" tIns="36000" rIns="36000" bIns="36000" rtlCol="0" anchor="t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F21E021-4DD6-BC25-96F6-228BE5876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3900" y="1451429"/>
            <a:ext cx="7696200" cy="3139621"/>
          </a:xfrm>
          <a:prstGeom prst="rect">
            <a:avLst/>
          </a:prstGeom>
        </p:spPr>
        <p:txBody>
          <a:bodyPr vert="horz" lIns="36000" tIns="36000" rIns="36000" bIns="36000" rtlCol="0" anchor="t">
            <a:no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7" r:id="rId3"/>
    <p:sldLayoutId id="2147483659" r:id="rId4"/>
    <p:sldLayoutId id="2147483656" r:id="rId5"/>
    <p:sldLayoutId id="2147483661" r:id="rId6"/>
    <p:sldLayoutId id="2147483667" r:id="rId7"/>
    <p:sldLayoutId id="2147483651" r:id="rId8"/>
    <p:sldLayoutId id="2147483655" r:id="rId9"/>
    <p:sldLayoutId id="2147483663" r:id="rId10"/>
    <p:sldLayoutId id="2147483668" r:id="rId11"/>
    <p:sldLayoutId id="2147483669" r:id="rId12"/>
    <p:sldLayoutId id="2147483670" r:id="rId1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500" b="1" i="0" u="none" strike="noStrike" cap="none">
          <a:solidFill>
            <a:schemeClr val="bg2"/>
          </a:solidFill>
          <a:latin typeface="Sora SemiBold" panose="020B0604020202020204" charset="0"/>
          <a:ea typeface="Sora SemiBold" panose="020B0604020202020204" charset="0"/>
          <a:cs typeface="Sora SemiBold" panose="020B060402020202020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0" marR="0" lvl="0" indent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bg2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2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11" Type="http://schemas.openxmlformats.org/officeDocument/2006/relationships/image" Target="../media/image23.jpg"/><Relationship Id="rId5" Type="http://schemas.openxmlformats.org/officeDocument/2006/relationships/image" Target="../media/image1.png"/><Relationship Id="rId10" Type="http://schemas.openxmlformats.org/officeDocument/2006/relationships/image" Target="../media/image6.svg"/><Relationship Id="rId4" Type="http://schemas.openxmlformats.org/officeDocument/2006/relationships/image" Target="../media/image22.png"/><Relationship Id="rId9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2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11" Type="http://schemas.openxmlformats.org/officeDocument/2006/relationships/image" Target="../media/image21.png"/><Relationship Id="rId5" Type="http://schemas.openxmlformats.org/officeDocument/2006/relationships/image" Target="../media/image1.png"/><Relationship Id="rId10" Type="http://schemas.openxmlformats.org/officeDocument/2006/relationships/image" Target="../media/image6.svg"/><Relationship Id="rId4" Type="http://schemas.openxmlformats.org/officeDocument/2006/relationships/image" Target="../media/image24.png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5.jp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11" Type="http://schemas.openxmlformats.org/officeDocument/2006/relationships/image" Target="../media/image6.svg"/><Relationship Id="rId5" Type="http://schemas.openxmlformats.org/officeDocument/2006/relationships/image" Target="../media/image22.png"/><Relationship Id="rId10" Type="http://schemas.openxmlformats.org/officeDocument/2006/relationships/image" Target="../media/image5.png"/><Relationship Id="rId4" Type="http://schemas.openxmlformats.org/officeDocument/2006/relationships/image" Target="../media/image24.png"/><Relationship Id="rId9" Type="http://schemas.openxmlformats.org/officeDocument/2006/relationships/image" Target="../media/image4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13" Type="http://schemas.openxmlformats.org/officeDocument/2006/relationships/image" Target="../media/image1.png"/><Relationship Id="rId18" Type="http://schemas.openxmlformats.org/officeDocument/2006/relationships/image" Target="../media/image6.svg"/><Relationship Id="rId3" Type="http://schemas.openxmlformats.org/officeDocument/2006/relationships/image" Target="../media/image26.jpg"/><Relationship Id="rId7" Type="http://schemas.openxmlformats.org/officeDocument/2006/relationships/image" Target="../media/image30.jpeg"/><Relationship Id="rId12" Type="http://schemas.openxmlformats.org/officeDocument/2006/relationships/image" Target="../media/image35.png"/><Relationship Id="rId17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6" Type="http://schemas.openxmlformats.org/officeDocument/2006/relationships/image" Target="../media/image19.sv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9.jpeg"/><Relationship Id="rId11" Type="http://schemas.openxmlformats.org/officeDocument/2006/relationships/image" Target="../media/image34.png"/><Relationship Id="rId5" Type="http://schemas.openxmlformats.org/officeDocument/2006/relationships/image" Target="../media/image28.jpeg"/><Relationship Id="rId15" Type="http://schemas.openxmlformats.org/officeDocument/2006/relationships/image" Target="../media/image18.png"/><Relationship Id="rId10" Type="http://schemas.openxmlformats.org/officeDocument/2006/relationships/image" Target="../media/image33.png"/><Relationship Id="rId4" Type="http://schemas.openxmlformats.org/officeDocument/2006/relationships/image" Target="../media/image27.jpeg"/><Relationship Id="rId9" Type="http://schemas.openxmlformats.org/officeDocument/2006/relationships/image" Target="../media/image32.jpeg"/><Relationship Id="rId1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34.png"/><Relationship Id="rId18" Type="http://schemas.openxmlformats.org/officeDocument/2006/relationships/image" Target="../media/image29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33.png"/><Relationship Id="rId17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27.jpeg"/><Relationship Id="rId20" Type="http://schemas.openxmlformats.org/officeDocument/2006/relationships/image" Target="../media/image37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11" Type="http://schemas.openxmlformats.org/officeDocument/2006/relationships/image" Target="../media/image32.jpeg"/><Relationship Id="rId5" Type="http://schemas.openxmlformats.org/officeDocument/2006/relationships/image" Target="../media/image18.png"/><Relationship Id="rId15" Type="http://schemas.openxmlformats.org/officeDocument/2006/relationships/image" Target="../media/image28.jpeg"/><Relationship Id="rId10" Type="http://schemas.openxmlformats.org/officeDocument/2006/relationships/image" Target="../media/image31.jpeg"/><Relationship Id="rId19" Type="http://schemas.openxmlformats.org/officeDocument/2006/relationships/image" Target="../media/image30.jpeg"/><Relationship Id="rId4" Type="http://schemas.openxmlformats.org/officeDocument/2006/relationships/image" Target="../media/image2.svg"/><Relationship Id="rId9" Type="http://schemas.openxmlformats.org/officeDocument/2006/relationships/image" Target="../media/image35.png"/><Relationship Id="rId14" Type="http://schemas.openxmlformats.org/officeDocument/2006/relationships/image" Target="../media/image26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gif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eg"/><Relationship Id="rId13" Type="http://schemas.openxmlformats.org/officeDocument/2006/relationships/image" Target="../media/image18.png"/><Relationship Id="rId18" Type="http://schemas.openxmlformats.org/officeDocument/2006/relationships/image" Target="../media/image37.jpeg"/><Relationship Id="rId3" Type="http://schemas.openxmlformats.org/officeDocument/2006/relationships/image" Target="../media/image26.jpg"/><Relationship Id="rId7" Type="http://schemas.openxmlformats.org/officeDocument/2006/relationships/image" Target="../media/image31.jpeg"/><Relationship Id="rId12" Type="http://schemas.openxmlformats.org/officeDocument/2006/relationships/image" Target="../media/image2.svg"/><Relationship Id="rId17" Type="http://schemas.openxmlformats.org/officeDocument/2006/relationships/image" Target="../media/image30.jpeg"/><Relationship Id="rId2" Type="http://schemas.openxmlformats.org/officeDocument/2006/relationships/image" Target="../media/image34.png"/><Relationship Id="rId16" Type="http://schemas.openxmlformats.org/officeDocument/2006/relationships/image" Target="../media/image6.sv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5.png"/><Relationship Id="rId11" Type="http://schemas.openxmlformats.org/officeDocument/2006/relationships/image" Target="../media/image1.png"/><Relationship Id="rId5" Type="http://schemas.openxmlformats.org/officeDocument/2006/relationships/image" Target="../media/image27.jpeg"/><Relationship Id="rId15" Type="http://schemas.openxmlformats.org/officeDocument/2006/relationships/image" Target="../media/image5.png"/><Relationship Id="rId10" Type="http://schemas.openxmlformats.org/officeDocument/2006/relationships/image" Target="../media/image29.jpeg"/><Relationship Id="rId4" Type="http://schemas.openxmlformats.org/officeDocument/2006/relationships/image" Target="../media/image28.jpeg"/><Relationship Id="rId9" Type="http://schemas.openxmlformats.org/officeDocument/2006/relationships/image" Target="../media/image33.png"/><Relationship Id="rId14" Type="http://schemas.openxmlformats.org/officeDocument/2006/relationships/image" Target="../media/image19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34.png"/><Relationship Id="rId18" Type="http://schemas.openxmlformats.org/officeDocument/2006/relationships/image" Target="../media/image29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33.png"/><Relationship Id="rId17" Type="http://schemas.openxmlformats.org/officeDocument/2006/relationships/image" Target="../media/image36.pn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27.jpeg"/><Relationship Id="rId20" Type="http://schemas.openxmlformats.org/officeDocument/2006/relationships/image" Target="../media/image37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11" Type="http://schemas.openxmlformats.org/officeDocument/2006/relationships/image" Target="../media/image32.jpeg"/><Relationship Id="rId5" Type="http://schemas.openxmlformats.org/officeDocument/2006/relationships/image" Target="../media/image18.png"/><Relationship Id="rId15" Type="http://schemas.openxmlformats.org/officeDocument/2006/relationships/image" Target="../media/image28.jpeg"/><Relationship Id="rId10" Type="http://schemas.openxmlformats.org/officeDocument/2006/relationships/image" Target="../media/image31.jpeg"/><Relationship Id="rId19" Type="http://schemas.openxmlformats.org/officeDocument/2006/relationships/image" Target="../media/image30.jpeg"/><Relationship Id="rId4" Type="http://schemas.openxmlformats.org/officeDocument/2006/relationships/image" Target="../media/image2.svg"/><Relationship Id="rId9" Type="http://schemas.openxmlformats.org/officeDocument/2006/relationships/image" Target="../media/image35.png"/><Relationship Id="rId14" Type="http://schemas.openxmlformats.org/officeDocument/2006/relationships/image" Target="../media/image26.jp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6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11" Type="http://schemas.openxmlformats.org/officeDocument/2006/relationships/image" Target="../media/image32.jpeg"/><Relationship Id="rId5" Type="http://schemas.openxmlformats.org/officeDocument/2006/relationships/image" Target="../media/image18.png"/><Relationship Id="rId10" Type="http://schemas.openxmlformats.org/officeDocument/2006/relationships/image" Target="../media/image31.jpeg"/><Relationship Id="rId4" Type="http://schemas.openxmlformats.org/officeDocument/2006/relationships/image" Target="../media/image2.svg"/><Relationship Id="rId9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34.png"/><Relationship Id="rId18" Type="http://schemas.openxmlformats.org/officeDocument/2006/relationships/image" Target="../media/image29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33.png"/><Relationship Id="rId17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27.jpeg"/><Relationship Id="rId20" Type="http://schemas.openxmlformats.org/officeDocument/2006/relationships/image" Target="../media/image37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11" Type="http://schemas.openxmlformats.org/officeDocument/2006/relationships/image" Target="../media/image32.jpeg"/><Relationship Id="rId5" Type="http://schemas.openxmlformats.org/officeDocument/2006/relationships/image" Target="../media/image18.png"/><Relationship Id="rId15" Type="http://schemas.openxmlformats.org/officeDocument/2006/relationships/image" Target="../media/image28.jpeg"/><Relationship Id="rId10" Type="http://schemas.openxmlformats.org/officeDocument/2006/relationships/image" Target="../media/image31.jpeg"/><Relationship Id="rId19" Type="http://schemas.openxmlformats.org/officeDocument/2006/relationships/image" Target="../media/image30.jpeg"/><Relationship Id="rId4" Type="http://schemas.openxmlformats.org/officeDocument/2006/relationships/image" Target="../media/image2.svg"/><Relationship Id="rId9" Type="http://schemas.openxmlformats.org/officeDocument/2006/relationships/image" Target="../media/image35.png"/><Relationship Id="rId14" Type="http://schemas.openxmlformats.org/officeDocument/2006/relationships/image" Target="../media/image26.jp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30.jpeg"/><Relationship Id="rId18" Type="http://schemas.openxmlformats.org/officeDocument/2006/relationships/image" Target="../media/image3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27.jpeg"/><Relationship Id="rId17" Type="http://schemas.openxmlformats.org/officeDocument/2006/relationships/image" Target="../media/image40.png"/><Relationship Id="rId2" Type="http://schemas.openxmlformats.org/officeDocument/2006/relationships/notesSlide" Target="../notesSlides/notesSlide22.xml"/><Relationship Id="rId16" Type="http://schemas.openxmlformats.org/officeDocument/2006/relationships/image" Target="../media/image39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11" Type="http://schemas.openxmlformats.org/officeDocument/2006/relationships/image" Target="../media/image28.jpeg"/><Relationship Id="rId5" Type="http://schemas.openxmlformats.org/officeDocument/2006/relationships/image" Target="../media/image18.png"/><Relationship Id="rId15" Type="http://schemas.openxmlformats.org/officeDocument/2006/relationships/image" Target="../media/image38.png"/><Relationship Id="rId10" Type="http://schemas.openxmlformats.org/officeDocument/2006/relationships/image" Target="../media/image26.jpg"/><Relationship Id="rId4" Type="http://schemas.openxmlformats.org/officeDocument/2006/relationships/image" Target="../media/image2.svg"/><Relationship Id="rId9" Type="http://schemas.openxmlformats.org/officeDocument/2006/relationships/image" Target="../media/image34.png"/><Relationship Id="rId14" Type="http://schemas.openxmlformats.org/officeDocument/2006/relationships/image" Target="../media/image37.jpe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.sv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7.jp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7143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>
          <a:xfrm>
            <a:off x="774221" y="123446"/>
            <a:ext cx="7696200" cy="52892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noProof="0" dirty="0"/>
              <a:t>Arhitectura Sistemului</a:t>
            </a:r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F0D2106-0867-9916-63CC-86971DA3C443}"/>
              </a:ext>
            </a:extLst>
          </p:cNvPr>
          <p:cNvGrpSpPr/>
          <p:nvPr/>
        </p:nvGrpSpPr>
        <p:grpSpPr>
          <a:xfrm rot="21248859" flipH="1">
            <a:off x="-1127513" y="4975830"/>
            <a:ext cx="2255027" cy="62243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C82FE61F-30DC-6399-0A62-6C7B135A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7E1663BC-4FF5-CDD4-EE5A-5E0832081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E37AE330-81C4-FB78-884C-12AE1081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1AE897B-7875-EB9F-CF80-C1F18412CAC0}"/>
              </a:ext>
            </a:extLst>
          </p:cNvPr>
          <p:cNvGrpSpPr/>
          <p:nvPr/>
        </p:nvGrpSpPr>
        <p:grpSpPr>
          <a:xfrm rot="11700000" flipH="1">
            <a:off x="7603109" y="13472"/>
            <a:ext cx="2254378" cy="622288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6E7721F2-0331-E43E-C497-BC3AE2F7D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16EA12E7-4999-5003-07A2-1C981DDCF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32895A88-A5DD-CA31-EC82-98D39AE27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8DF43FA6-3CA4-D9DE-99AC-ADC581F62760}"/>
              </a:ext>
            </a:extLst>
          </p:cNvPr>
          <p:cNvSpPr/>
          <p:nvPr/>
        </p:nvSpPr>
        <p:spPr>
          <a:xfrm>
            <a:off x="683970" y="3828099"/>
            <a:ext cx="7988198" cy="30823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SISTEM DE OPERARE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AFD97A83-247C-42E8-5483-C3ED9740ED9A}"/>
              </a:ext>
            </a:extLst>
          </p:cNvPr>
          <p:cNvSpPr/>
          <p:nvPr/>
        </p:nvSpPr>
        <p:spPr>
          <a:xfrm>
            <a:off x="1938526" y="2681054"/>
            <a:ext cx="2734327" cy="30918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MQTT</a:t>
            </a:r>
            <a:endParaRPr lang="es-ES" dirty="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8F5225B8-273F-BCEC-54FA-F257CEF64338}"/>
              </a:ext>
            </a:extLst>
          </p:cNvPr>
          <p:cNvSpPr/>
          <p:nvPr/>
        </p:nvSpPr>
        <p:spPr>
          <a:xfrm>
            <a:off x="2333546" y="2298293"/>
            <a:ext cx="4689042" cy="308238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ESP32 EDGE NODE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DF29B132-965E-576A-6C5C-96E22029BABE}"/>
              </a:ext>
            </a:extLst>
          </p:cNvPr>
          <p:cNvSpPr/>
          <p:nvPr/>
        </p:nvSpPr>
        <p:spPr>
          <a:xfrm>
            <a:off x="475114" y="4215158"/>
            <a:ext cx="8294414" cy="308238"/>
          </a:xfrm>
          <a:prstGeom prst="rect">
            <a:avLst/>
          </a:prstGeom>
          <a:solidFill>
            <a:schemeClr val="accent1">
              <a:lumMod val="1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RASPBERRY PI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8FE2B243-E6F9-9276-CCDB-8247CD40CEFB}"/>
              </a:ext>
            </a:extLst>
          </p:cNvPr>
          <p:cNvSpPr/>
          <p:nvPr/>
        </p:nvSpPr>
        <p:spPr>
          <a:xfrm>
            <a:off x="1030558" y="3451942"/>
            <a:ext cx="7183526" cy="308238"/>
          </a:xfrm>
          <a:prstGeom prst="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SOFTWARE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DCAD4391-6AB5-A614-AFAC-499A340F4997}"/>
              </a:ext>
            </a:extLst>
          </p:cNvPr>
          <p:cNvSpPr/>
          <p:nvPr/>
        </p:nvSpPr>
        <p:spPr>
          <a:xfrm>
            <a:off x="29840" y="4215158"/>
            <a:ext cx="391458" cy="308238"/>
          </a:xfrm>
          <a:prstGeom prst="rect">
            <a:avLst/>
          </a:prstGeom>
          <a:solidFill>
            <a:schemeClr val="accent1">
              <a:lumMod val="1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L0</a:t>
            </a:r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8EEAAE7B-51D0-8CAE-B1FA-945958F826E6}"/>
              </a:ext>
            </a:extLst>
          </p:cNvPr>
          <p:cNvSpPr/>
          <p:nvPr/>
        </p:nvSpPr>
        <p:spPr>
          <a:xfrm>
            <a:off x="29840" y="3823071"/>
            <a:ext cx="391458" cy="30823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L1</a:t>
            </a:r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6D29627B-1631-5102-A7CB-893873980A3C}"/>
              </a:ext>
            </a:extLst>
          </p:cNvPr>
          <p:cNvSpPr/>
          <p:nvPr/>
        </p:nvSpPr>
        <p:spPr>
          <a:xfrm>
            <a:off x="34172" y="3448976"/>
            <a:ext cx="391458" cy="308238"/>
          </a:xfrm>
          <a:prstGeom prst="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L2</a:t>
            </a:r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C3F460E4-9964-FDE5-BF4C-AE3AE58BC6B1}"/>
              </a:ext>
            </a:extLst>
          </p:cNvPr>
          <p:cNvSpPr/>
          <p:nvPr/>
        </p:nvSpPr>
        <p:spPr>
          <a:xfrm>
            <a:off x="29840" y="3075785"/>
            <a:ext cx="391458" cy="30823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L3</a:t>
            </a:r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190B75AC-AFC4-D703-9276-025DEDE2E40F}"/>
              </a:ext>
            </a:extLst>
          </p:cNvPr>
          <p:cNvSpPr/>
          <p:nvPr/>
        </p:nvSpPr>
        <p:spPr>
          <a:xfrm>
            <a:off x="29840" y="2689810"/>
            <a:ext cx="391458" cy="3082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L4</a:t>
            </a: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67CC02EF-48EB-2B69-AF8A-3B9EF8B810F2}"/>
              </a:ext>
            </a:extLst>
          </p:cNvPr>
          <p:cNvSpPr/>
          <p:nvPr/>
        </p:nvSpPr>
        <p:spPr>
          <a:xfrm>
            <a:off x="29840" y="2298293"/>
            <a:ext cx="391458" cy="308238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L5</a:t>
            </a:r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A06653ED-5AC2-6885-11A6-43C8E8CD8413}"/>
              </a:ext>
            </a:extLst>
          </p:cNvPr>
          <p:cNvSpPr/>
          <p:nvPr/>
        </p:nvSpPr>
        <p:spPr>
          <a:xfrm>
            <a:off x="1522879" y="3075785"/>
            <a:ext cx="6310379" cy="30823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WI - FI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ACE8DC30-96FE-DE7E-5475-498D97C7F03E}"/>
              </a:ext>
            </a:extLst>
          </p:cNvPr>
          <p:cNvSpPr/>
          <p:nvPr/>
        </p:nvSpPr>
        <p:spPr>
          <a:xfrm>
            <a:off x="29840" y="1905941"/>
            <a:ext cx="391458" cy="30823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L6</a:t>
            </a:r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B27222A1-CBE9-D859-4F25-5095FD99F1BD}"/>
              </a:ext>
            </a:extLst>
          </p:cNvPr>
          <p:cNvSpPr/>
          <p:nvPr/>
        </p:nvSpPr>
        <p:spPr>
          <a:xfrm>
            <a:off x="2681017" y="1905941"/>
            <a:ext cx="3994099" cy="30823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SENZORI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26201A-433F-33D5-F57D-27AB908F4508}"/>
              </a:ext>
            </a:extLst>
          </p:cNvPr>
          <p:cNvSpPr/>
          <p:nvPr/>
        </p:nvSpPr>
        <p:spPr>
          <a:xfrm>
            <a:off x="4672853" y="2681054"/>
            <a:ext cx="2744754" cy="30823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RPC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5338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F7BC0D89-585A-6409-1FBE-96AD13B19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>
            <a:extLst>
              <a:ext uri="{FF2B5EF4-FFF2-40B4-BE49-F238E27FC236}">
                <a16:creationId xmlns:a16="http://schemas.microsoft.com/office/drawing/2014/main" id="{8F3FA54D-9F81-C202-78DC-ADB6BCF722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91276" y="138638"/>
            <a:ext cx="7696200" cy="52892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noProof="0" dirty="0"/>
              <a:t>Arhitectura Sistemului</a:t>
            </a:r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A7DE20-9578-6802-2DDA-725E632E5112}"/>
              </a:ext>
            </a:extLst>
          </p:cNvPr>
          <p:cNvSpPr/>
          <p:nvPr/>
        </p:nvSpPr>
        <p:spPr>
          <a:xfrm>
            <a:off x="5694807" y="1242663"/>
            <a:ext cx="1378983" cy="335126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CALIBRARE</a:t>
            </a:r>
            <a:endParaRPr lang="es-ES" dirty="0">
              <a:solidFill>
                <a:schemeClr val="bg2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81ACA12-61CE-3DB0-D26F-2857BFA35606}"/>
              </a:ext>
            </a:extLst>
          </p:cNvPr>
          <p:cNvGrpSpPr/>
          <p:nvPr/>
        </p:nvGrpSpPr>
        <p:grpSpPr>
          <a:xfrm rot="21248859" flipH="1">
            <a:off x="-1127513" y="4975830"/>
            <a:ext cx="2255027" cy="62243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34946A6E-7E63-742D-D422-8B46880E3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3FA34BFB-AAE9-1176-C1FF-AEFF1B1584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84BD1873-5F29-6E9C-B7AB-48E342293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6B8460F-767C-A237-F263-85580994184E}"/>
              </a:ext>
            </a:extLst>
          </p:cNvPr>
          <p:cNvGrpSpPr/>
          <p:nvPr/>
        </p:nvGrpSpPr>
        <p:grpSpPr>
          <a:xfrm rot="11700000" flipH="1">
            <a:off x="7603109" y="13472"/>
            <a:ext cx="2254378" cy="622288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A795FBCA-0A12-9D54-0380-FCD754178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EEB8AA72-B9FF-434D-429F-B4121EA221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9F8D3269-D825-801F-5CAC-EC6648BFB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E7ED266C-90B4-4303-D30B-EB7037CF1AE3}"/>
              </a:ext>
            </a:extLst>
          </p:cNvPr>
          <p:cNvSpPr/>
          <p:nvPr/>
        </p:nvSpPr>
        <p:spPr>
          <a:xfrm>
            <a:off x="472491" y="3300536"/>
            <a:ext cx="8294414" cy="30823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SISTEM DE OPERARE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8D69C46-4B52-730B-7432-0519EBF6F029}"/>
              </a:ext>
            </a:extLst>
          </p:cNvPr>
          <p:cNvSpPr/>
          <p:nvPr/>
        </p:nvSpPr>
        <p:spPr>
          <a:xfrm>
            <a:off x="5694807" y="802607"/>
            <a:ext cx="1378983" cy="30823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</a:rPr>
              <a:t>SENZORI</a:t>
            </a:r>
            <a:endParaRPr lang="es-ES" sz="12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6B2DB97-392C-A112-43D3-95B49633F4F8}"/>
              </a:ext>
            </a:extLst>
          </p:cNvPr>
          <p:cNvSpPr/>
          <p:nvPr/>
        </p:nvSpPr>
        <p:spPr>
          <a:xfrm>
            <a:off x="475114" y="3942251"/>
            <a:ext cx="782916" cy="274972"/>
          </a:xfrm>
          <a:prstGeom prst="rect">
            <a:avLst/>
          </a:prstGeom>
          <a:solidFill>
            <a:schemeClr val="accent1">
              <a:lumMod val="1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CPU</a:t>
            </a:r>
            <a:endParaRPr lang="es-ES" dirty="0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2E76D30B-C5A0-3927-6C6D-CFC3DC5C2669}"/>
              </a:ext>
            </a:extLst>
          </p:cNvPr>
          <p:cNvSpPr/>
          <p:nvPr/>
        </p:nvSpPr>
        <p:spPr>
          <a:xfrm>
            <a:off x="470870" y="1793545"/>
            <a:ext cx="4840252" cy="3117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MQTT</a:t>
            </a:r>
            <a:endParaRPr lang="es-ES" dirty="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934EC8AF-5F64-1669-EBEC-7B8655D5D2B9}"/>
              </a:ext>
            </a:extLst>
          </p:cNvPr>
          <p:cNvSpPr/>
          <p:nvPr/>
        </p:nvSpPr>
        <p:spPr>
          <a:xfrm>
            <a:off x="477220" y="1274470"/>
            <a:ext cx="4821788" cy="308238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ESP32 EDGE NODE</a:t>
            </a:r>
            <a:endParaRPr lang="ro-RO" dirty="0">
              <a:solidFill>
                <a:schemeClr val="bg2"/>
              </a:solidFill>
            </a:endParaRPr>
          </a:p>
        </p:txBody>
      </p: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39F60641-1820-BA5C-8086-2ACD25193716}"/>
              </a:ext>
            </a:extLst>
          </p:cNvPr>
          <p:cNvCxnSpPr>
            <a:cxnSpLocks/>
            <a:stCxn id="135" idx="3"/>
            <a:endCxn id="33" idx="2"/>
          </p:cNvCxnSpPr>
          <p:nvPr/>
        </p:nvCxnSpPr>
        <p:spPr>
          <a:xfrm flipV="1">
            <a:off x="1264380" y="3608774"/>
            <a:ext cx="3355318" cy="2045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FD52458-F1C2-D389-2F8F-4CF76496E61C}"/>
              </a:ext>
            </a:extLst>
          </p:cNvPr>
          <p:cNvSpPr/>
          <p:nvPr/>
        </p:nvSpPr>
        <p:spPr>
          <a:xfrm>
            <a:off x="2679641" y="3919124"/>
            <a:ext cx="782916" cy="274972"/>
          </a:xfrm>
          <a:prstGeom prst="rect">
            <a:avLst/>
          </a:prstGeom>
          <a:solidFill>
            <a:schemeClr val="accent1">
              <a:lumMod val="1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RAM</a:t>
            </a:r>
            <a:endParaRPr lang="es-E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8EC81D5-848A-2306-6C16-1012987174DD}"/>
              </a:ext>
            </a:extLst>
          </p:cNvPr>
          <p:cNvCxnSpPr>
            <a:cxnSpLocks/>
            <a:stCxn id="20" idx="0"/>
            <a:endCxn id="33" idx="2"/>
          </p:cNvCxnSpPr>
          <p:nvPr/>
        </p:nvCxnSpPr>
        <p:spPr>
          <a:xfrm flipV="1">
            <a:off x="3071099" y="3608774"/>
            <a:ext cx="1548599" cy="3103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32F48EFA-C301-9ABD-AA62-51DEDD83EB64}"/>
              </a:ext>
            </a:extLst>
          </p:cNvPr>
          <p:cNvSpPr/>
          <p:nvPr/>
        </p:nvSpPr>
        <p:spPr>
          <a:xfrm>
            <a:off x="6208550" y="3915172"/>
            <a:ext cx="782916" cy="274972"/>
          </a:xfrm>
          <a:prstGeom prst="rect">
            <a:avLst/>
          </a:prstGeom>
          <a:solidFill>
            <a:schemeClr val="accent1">
              <a:lumMod val="1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2"/>
                </a:solidFill>
              </a:rPr>
              <a:t>ROM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F656183-E482-2657-722A-004F5B7068FA}"/>
              </a:ext>
            </a:extLst>
          </p:cNvPr>
          <p:cNvCxnSpPr>
            <a:cxnSpLocks/>
            <a:stCxn id="26" idx="0"/>
            <a:endCxn id="33" idx="2"/>
          </p:cNvCxnSpPr>
          <p:nvPr/>
        </p:nvCxnSpPr>
        <p:spPr>
          <a:xfrm flipH="1" flipV="1">
            <a:off x="4619698" y="3608774"/>
            <a:ext cx="1980310" cy="30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634035E1-0AD3-785F-3BB3-777B9D6F5CEB}"/>
              </a:ext>
            </a:extLst>
          </p:cNvPr>
          <p:cNvSpPr/>
          <p:nvPr/>
        </p:nvSpPr>
        <p:spPr>
          <a:xfrm>
            <a:off x="7728191" y="3919124"/>
            <a:ext cx="1037092" cy="274972"/>
          </a:xfrm>
          <a:prstGeom prst="rect">
            <a:avLst/>
          </a:prstGeom>
          <a:solidFill>
            <a:schemeClr val="accent1">
              <a:lumMod val="1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2"/>
                </a:solidFill>
              </a:rPr>
              <a:t>AUX-MEM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1ED785-8FCC-A976-8568-0E8C8CB9750A}"/>
              </a:ext>
            </a:extLst>
          </p:cNvPr>
          <p:cNvCxnSpPr>
            <a:cxnSpLocks/>
            <a:stCxn id="36" idx="0"/>
            <a:endCxn id="33" idx="2"/>
          </p:cNvCxnSpPr>
          <p:nvPr/>
        </p:nvCxnSpPr>
        <p:spPr>
          <a:xfrm flipH="1" flipV="1">
            <a:off x="4619698" y="3608774"/>
            <a:ext cx="3627039" cy="3103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48BE5523-801B-AC63-1EA6-C2B3C011F287}"/>
              </a:ext>
            </a:extLst>
          </p:cNvPr>
          <p:cNvSpPr/>
          <p:nvPr/>
        </p:nvSpPr>
        <p:spPr>
          <a:xfrm>
            <a:off x="475114" y="3675859"/>
            <a:ext cx="391458" cy="27497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</a:rPr>
              <a:t>C1</a:t>
            </a:r>
            <a:endParaRPr lang="es-ES" sz="1200" dirty="0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C004C15E-74C3-9DF0-7C07-773129FFC119}"/>
              </a:ext>
            </a:extLst>
          </p:cNvPr>
          <p:cNvSpPr/>
          <p:nvPr/>
        </p:nvSpPr>
        <p:spPr>
          <a:xfrm>
            <a:off x="872922" y="3675859"/>
            <a:ext cx="391458" cy="27497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</a:rPr>
              <a:t>C2</a:t>
            </a:r>
            <a:endParaRPr lang="es-ES" sz="1200" dirty="0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3D056390-57EA-157B-D67F-3F0DF6CD3827}"/>
              </a:ext>
            </a:extLst>
          </p:cNvPr>
          <p:cNvSpPr/>
          <p:nvPr/>
        </p:nvSpPr>
        <p:spPr>
          <a:xfrm>
            <a:off x="475114" y="4215158"/>
            <a:ext cx="8294414" cy="308238"/>
          </a:xfrm>
          <a:prstGeom prst="rect">
            <a:avLst/>
          </a:prstGeom>
          <a:solidFill>
            <a:schemeClr val="accent1">
              <a:lumMod val="1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RASPBERRY PI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45F1D13A-957C-BFD2-2C70-AE582B5CF04B}"/>
              </a:ext>
            </a:extLst>
          </p:cNvPr>
          <p:cNvSpPr/>
          <p:nvPr/>
        </p:nvSpPr>
        <p:spPr>
          <a:xfrm>
            <a:off x="470870" y="2990336"/>
            <a:ext cx="1386093" cy="308238"/>
          </a:xfrm>
          <a:prstGeom prst="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DDNS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051C487E-DB77-93A3-2EDA-922236558891}"/>
              </a:ext>
            </a:extLst>
          </p:cNvPr>
          <p:cNvSpPr/>
          <p:nvPr/>
        </p:nvSpPr>
        <p:spPr>
          <a:xfrm>
            <a:off x="29840" y="4215158"/>
            <a:ext cx="391458" cy="308238"/>
          </a:xfrm>
          <a:prstGeom prst="rect">
            <a:avLst/>
          </a:prstGeom>
          <a:solidFill>
            <a:schemeClr val="accent1">
              <a:lumMod val="1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L0</a:t>
            </a:r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116C16EA-5239-FB6E-723B-B8F92F2E542A}"/>
              </a:ext>
            </a:extLst>
          </p:cNvPr>
          <p:cNvSpPr/>
          <p:nvPr/>
        </p:nvSpPr>
        <p:spPr>
          <a:xfrm>
            <a:off x="29840" y="3296975"/>
            <a:ext cx="391458" cy="30823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L1</a:t>
            </a:r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065F185F-F24E-A9CD-B625-E4C64957EC37}"/>
              </a:ext>
            </a:extLst>
          </p:cNvPr>
          <p:cNvSpPr/>
          <p:nvPr/>
        </p:nvSpPr>
        <p:spPr>
          <a:xfrm>
            <a:off x="29840" y="2993838"/>
            <a:ext cx="391458" cy="308238"/>
          </a:xfrm>
          <a:prstGeom prst="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L2</a:t>
            </a:r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805B606C-B782-983C-18E1-1A8EBED06876}"/>
              </a:ext>
            </a:extLst>
          </p:cNvPr>
          <p:cNvSpPr/>
          <p:nvPr/>
        </p:nvSpPr>
        <p:spPr>
          <a:xfrm>
            <a:off x="29840" y="2271138"/>
            <a:ext cx="391458" cy="30823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L3</a:t>
            </a:r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74DB596E-C3A2-0DA0-C2EF-AA4CDECED16E}"/>
              </a:ext>
            </a:extLst>
          </p:cNvPr>
          <p:cNvSpPr/>
          <p:nvPr/>
        </p:nvSpPr>
        <p:spPr>
          <a:xfrm>
            <a:off x="29840" y="1793545"/>
            <a:ext cx="391458" cy="3082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L4</a:t>
            </a: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F922942B-BB18-F129-537C-B0C4FDA72FB8}"/>
              </a:ext>
            </a:extLst>
          </p:cNvPr>
          <p:cNvSpPr/>
          <p:nvPr/>
        </p:nvSpPr>
        <p:spPr>
          <a:xfrm>
            <a:off x="29840" y="1269550"/>
            <a:ext cx="391458" cy="308238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L5</a:t>
            </a:r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0F5C9752-701F-088E-BDDA-B53790C57ADD}"/>
              </a:ext>
            </a:extLst>
          </p:cNvPr>
          <p:cNvSpPr/>
          <p:nvPr/>
        </p:nvSpPr>
        <p:spPr>
          <a:xfrm>
            <a:off x="5687698" y="1787746"/>
            <a:ext cx="3048569" cy="3117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RPC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6606E8F5-1655-E049-4272-EEEBC952E9D1}"/>
              </a:ext>
            </a:extLst>
          </p:cNvPr>
          <p:cNvSpPr/>
          <p:nvPr/>
        </p:nvSpPr>
        <p:spPr>
          <a:xfrm>
            <a:off x="470870" y="2274199"/>
            <a:ext cx="8294413" cy="30823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WI - FI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2680726F-7B0A-BB5D-D0DB-359813B977AB}"/>
              </a:ext>
            </a:extLst>
          </p:cNvPr>
          <p:cNvSpPr/>
          <p:nvPr/>
        </p:nvSpPr>
        <p:spPr>
          <a:xfrm>
            <a:off x="7379191" y="1242663"/>
            <a:ext cx="1354361" cy="335126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CONTROL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A69B55B6-DDF5-11FE-01CF-A2E6637378B9}"/>
              </a:ext>
            </a:extLst>
          </p:cNvPr>
          <p:cNvSpPr/>
          <p:nvPr/>
        </p:nvSpPr>
        <p:spPr>
          <a:xfrm>
            <a:off x="29840" y="802608"/>
            <a:ext cx="391458" cy="30823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L6</a:t>
            </a:r>
          </a:p>
        </p:txBody>
      </p: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50CA1DCB-F413-270A-CFC2-DDDAD9479A2C}"/>
              </a:ext>
            </a:extLst>
          </p:cNvPr>
          <p:cNvCxnSpPr>
            <a:cxnSpLocks/>
            <a:stCxn id="5" idx="0"/>
            <a:endCxn id="34" idx="2"/>
          </p:cNvCxnSpPr>
          <p:nvPr/>
        </p:nvCxnSpPr>
        <p:spPr>
          <a:xfrm flipV="1">
            <a:off x="6384299" y="1110845"/>
            <a:ext cx="0" cy="1318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0" name="Rectangle 289">
            <a:extLst>
              <a:ext uri="{FF2B5EF4-FFF2-40B4-BE49-F238E27FC236}">
                <a16:creationId xmlns:a16="http://schemas.microsoft.com/office/drawing/2014/main" id="{F906D713-4F75-B0BB-3DF6-CB29EF515EC2}"/>
              </a:ext>
            </a:extLst>
          </p:cNvPr>
          <p:cNvSpPr/>
          <p:nvPr/>
        </p:nvSpPr>
        <p:spPr>
          <a:xfrm>
            <a:off x="470871" y="802608"/>
            <a:ext cx="927048" cy="30823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2"/>
                </a:solidFill>
              </a:rPr>
              <a:t>DHT</a:t>
            </a:r>
          </a:p>
        </p:txBody>
      </p:sp>
      <p:sp>
        <p:nvSpPr>
          <p:cNvPr id="298" name="Rectangle 297">
            <a:extLst>
              <a:ext uri="{FF2B5EF4-FFF2-40B4-BE49-F238E27FC236}">
                <a16:creationId xmlns:a16="http://schemas.microsoft.com/office/drawing/2014/main" id="{97062209-9244-AB10-A607-819520D88256}"/>
              </a:ext>
            </a:extLst>
          </p:cNvPr>
          <p:cNvSpPr/>
          <p:nvPr/>
        </p:nvSpPr>
        <p:spPr>
          <a:xfrm>
            <a:off x="7360919" y="790007"/>
            <a:ext cx="1378983" cy="30823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</a:rPr>
              <a:t>RELEU</a:t>
            </a:r>
            <a:endParaRPr lang="es-ES" sz="1200" dirty="0"/>
          </a:p>
        </p:txBody>
      </p:sp>
      <p:cxnSp>
        <p:nvCxnSpPr>
          <p:cNvPr id="299" name="Straight Arrow Connector 298">
            <a:extLst>
              <a:ext uri="{FF2B5EF4-FFF2-40B4-BE49-F238E27FC236}">
                <a16:creationId xmlns:a16="http://schemas.microsoft.com/office/drawing/2014/main" id="{822B3A7D-76D0-6BC7-CF60-22428052A06B}"/>
              </a:ext>
            </a:extLst>
          </p:cNvPr>
          <p:cNvCxnSpPr>
            <a:cxnSpLocks/>
            <a:stCxn id="259" idx="0"/>
            <a:endCxn id="298" idx="2"/>
          </p:cNvCxnSpPr>
          <p:nvPr/>
        </p:nvCxnSpPr>
        <p:spPr>
          <a:xfrm flipH="1" flipV="1">
            <a:off x="8050411" y="1098245"/>
            <a:ext cx="5961" cy="1444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B5496239-4493-7184-FEB1-11632EC7F6F9}"/>
              </a:ext>
            </a:extLst>
          </p:cNvPr>
          <p:cNvSpPr/>
          <p:nvPr/>
        </p:nvSpPr>
        <p:spPr>
          <a:xfrm>
            <a:off x="1752593" y="800994"/>
            <a:ext cx="927048" cy="30823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2"/>
                </a:solidFill>
              </a:rPr>
              <a:t>PRAF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4653E1-EF1F-8A77-31B3-8866D5571599}"/>
              </a:ext>
            </a:extLst>
          </p:cNvPr>
          <p:cNvSpPr/>
          <p:nvPr/>
        </p:nvSpPr>
        <p:spPr>
          <a:xfrm>
            <a:off x="3034315" y="797514"/>
            <a:ext cx="927048" cy="30823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2"/>
                </a:solidFill>
              </a:rPr>
              <a:t>O2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F23CC4-C8BE-1ACC-C6DD-A13FDBC863E9}"/>
              </a:ext>
            </a:extLst>
          </p:cNvPr>
          <p:cNvSpPr/>
          <p:nvPr/>
        </p:nvSpPr>
        <p:spPr>
          <a:xfrm>
            <a:off x="4365610" y="781954"/>
            <a:ext cx="927048" cy="30823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2"/>
                </a:solidFill>
              </a:rPr>
              <a:t>hPa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CBEF027-1C30-3B2B-9325-6EABD6A621C8}"/>
              </a:ext>
            </a:extLst>
          </p:cNvPr>
          <p:cNvCxnSpPr>
            <a:cxnSpLocks/>
            <a:stCxn id="290" idx="2"/>
          </p:cNvCxnSpPr>
          <p:nvPr/>
        </p:nvCxnSpPr>
        <p:spPr>
          <a:xfrm>
            <a:off x="934395" y="1110846"/>
            <a:ext cx="0" cy="1587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9E0E6CC-F9A9-2EDE-ED41-8811F8A26414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2216117" y="1109232"/>
            <a:ext cx="0" cy="1603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180E3C8-8415-8B48-A496-134EE20F0020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3497839" y="1105752"/>
            <a:ext cx="0" cy="1637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807F36F-737A-3F51-6606-0D835EA9937C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4829134" y="1090192"/>
            <a:ext cx="0" cy="1793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7BDBC12-09AD-6AFA-EFD2-34F111359073}"/>
              </a:ext>
            </a:extLst>
          </p:cNvPr>
          <p:cNvCxnSpPr>
            <a:cxnSpLocks/>
            <a:stCxn id="129" idx="2"/>
            <a:endCxn id="128" idx="0"/>
          </p:cNvCxnSpPr>
          <p:nvPr/>
        </p:nvCxnSpPr>
        <p:spPr>
          <a:xfrm>
            <a:off x="2888114" y="1582708"/>
            <a:ext cx="2882" cy="2108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4B427D1-5312-9614-2124-BF9A5CC48B7B}"/>
              </a:ext>
            </a:extLst>
          </p:cNvPr>
          <p:cNvCxnSpPr>
            <a:cxnSpLocks/>
          </p:cNvCxnSpPr>
          <p:nvPr/>
        </p:nvCxnSpPr>
        <p:spPr>
          <a:xfrm flipH="1">
            <a:off x="5299835" y="1857306"/>
            <a:ext cx="38786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799C547-780C-B3B4-D890-F8D1037161C6}"/>
              </a:ext>
            </a:extLst>
          </p:cNvPr>
          <p:cNvCxnSpPr>
            <a:cxnSpLocks/>
          </p:cNvCxnSpPr>
          <p:nvPr/>
        </p:nvCxnSpPr>
        <p:spPr>
          <a:xfrm>
            <a:off x="5314950" y="2026375"/>
            <a:ext cx="37985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8805F06-F16F-9C11-F8C3-C28E05BDC33C}"/>
              </a:ext>
            </a:extLst>
          </p:cNvPr>
          <p:cNvCxnSpPr>
            <a:cxnSpLocks/>
            <a:stCxn id="128" idx="2"/>
          </p:cNvCxnSpPr>
          <p:nvPr/>
        </p:nvCxnSpPr>
        <p:spPr>
          <a:xfrm>
            <a:off x="2890996" y="2105344"/>
            <a:ext cx="0" cy="1737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3DFB43C1-B8E7-DF14-5DB7-50E9D7ED3926}"/>
              </a:ext>
            </a:extLst>
          </p:cNvPr>
          <p:cNvCxnSpPr>
            <a:cxnSpLocks/>
            <a:endCxn id="257" idx="2"/>
          </p:cNvCxnSpPr>
          <p:nvPr/>
        </p:nvCxnSpPr>
        <p:spPr>
          <a:xfrm flipV="1">
            <a:off x="7211983" y="2099545"/>
            <a:ext cx="0" cy="1723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4CE00EE7-5DEC-9E0D-9F25-93A6D0EAF2B5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6384299" y="1577789"/>
            <a:ext cx="0" cy="209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E8F4FD6E-1D59-A926-8723-E27B632415F8}"/>
              </a:ext>
            </a:extLst>
          </p:cNvPr>
          <p:cNvCxnSpPr>
            <a:cxnSpLocks/>
            <a:endCxn id="259" idx="2"/>
          </p:cNvCxnSpPr>
          <p:nvPr/>
        </p:nvCxnSpPr>
        <p:spPr>
          <a:xfrm flipV="1">
            <a:off x="8056372" y="1577789"/>
            <a:ext cx="0" cy="2157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tangle 157">
            <a:extLst>
              <a:ext uri="{FF2B5EF4-FFF2-40B4-BE49-F238E27FC236}">
                <a16:creationId xmlns:a16="http://schemas.microsoft.com/office/drawing/2014/main" id="{066F8F86-5202-1DD5-546F-D5387ACF19F5}"/>
              </a:ext>
            </a:extLst>
          </p:cNvPr>
          <p:cNvSpPr/>
          <p:nvPr/>
        </p:nvSpPr>
        <p:spPr>
          <a:xfrm>
            <a:off x="2195067" y="2987869"/>
            <a:ext cx="1386093" cy="308238"/>
          </a:xfrm>
          <a:prstGeom prst="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VPN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359847BB-51D6-88DA-1C97-0E8585AA9EDA}"/>
              </a:ext>
            </a:extLst>
          </p:cNvPr>
          <p:cNvSpPr/>
          <p:nvPr/>
        </p:nvSpPr>
        <p:spPr>
          <a:xfrm>
            <a:off x="3925840" y="2975407"/>
            <a:ext cx="1386093" cy="308238"/>
          </a:xfrm>
          <a:prstGeom prst="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SOFTWARE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76DD145D-E970-70DC-5F18-20236D9EB244}"/>
              </a:ext>
            </a:extLst>
          </p:cNvPr>
          <p:cNvSpPr/>
          <p:nvPr/>
        </p:nvSpPr>
        <p:spPr>
          <a:xfrm>
            <a:off x="7379190" y="2979791"/>
            <a:ext cx="1386093" cy="308238"/>
          </a:xfrm>
          <a:prstGeom prst="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0149BE8B-2375-6F97-4712-49BF7878BB59}"/>
              </a:ext>
            </a:extLst>
          </p:cNvPr>
          <p:cNvSpPr/>
          <p:nvPr/>
        </p:nvSpPr>
        <p:spPr>
          <a:xfrm>
            <a:off x="5699609" y="2975407"/>
            <a:ext cx="1386093" cy="308238"/>
          </a:xfrm>
          <a:prstGeom prst="rect">
            <a:avLst/>
          </a:prstGeom>
          <a:solidFill>
            <a:schemeClr val="accent1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BAZA DATE</a:t>
            </a:r>
            <a:endParaRPr lang="ro-RO" dirty="0">
              <a:solidFill>
                <a:schemeClr val="bg2"/>
              </a:solidFill>
            </a:endParaRP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EBF1B9C4-0E3C-98B9-61F0-BE6F3EA80945}"/>
              </a:ext>
            </a:extLst>
          </p:cNvPr>
          <p:cNvCxnSpPr>
            <a:cxnSpLocks/>
          </p:cNvCxnSpPr>
          <p:nvPr/>
        </p:nvCxnSpPr>
        <p:spPr>
          <a:xfrm>
            <a:off x="4193119" y="2579376"/>
            <a:ext cx="0" cy="3960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04F9DB4D-7F46-0384-76CD-B97D0F710D5E}"/>
              </a:ext>
            </a:extLst>
          </p:cNvPr>
          <p:cNvCxnSpPr>
            <a:cxnSpLocks/>
          </p:cNvCxnSpPr>
          <p:nvPr/>
        </p:nvCxnSpPr>
        <p:spPr>
          <a:xfrm flipV="1">
            <a:off x="4982135" y="2579376"/>
            <a:ext cx="0" cy="3960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721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B55AE89-02D7-AFCF-35F3-6FA230DA3805}"/>
              </a:ext>
            </a:extLst>
          </p:cNvPr>
          <p:cNvSpPr/>
          <p:nvPr/>
        </p:nvSpPr>
        <p:spPr>
          <a:xfrm>
            <a:off x="481098" y="3841410"/>
            <a:ext cx="620357" cy="273554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DHT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AA5FB6DF-E0C6-A36A-65C5-25C34C7C896C}"/>
              </a:ext>
            </a:extLst>
          </p:cNvPr>
          <p:cNvSpPr/>
          <p:nvPr/>
        </p:nvSpPr>
        <p:spPr>
          <a:xfrm>
            <a:off x="481098" y="4093974"/>
            <a:ext cx="620357" cy="273554"/>
          </a:xfrm>
          <a:prstGeom prst="rect">
            <a:avLst/>
          </a:prstGeom>
          <a:solidFill>
            <a:srgbClr val="667E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Praf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C8C993FC-C236-98D0-A69F-D8BB789869D7}"/>
              </a:ext>
            </a:extLst>
          </p:cNvPr>
          <p:cNvSpPr/>
          <p:nvPr/>
        </p:nvSpPr>
        <p:spPr>
          <a:xfrm>
            <a:off x="481097" y="4357240"/>
            <a:ext cx="620357" cy="273554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O2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2B68A4-334D-11C9-E0BF-5FAE2E02502D}"/>
              </a:ext>
            </a:extLst>
          </p:cNvPr>
          <p:cNvSpPr/>
          <p:nvPr/>
        </p:nvSpPr>
        <p:spPr>
          <a:xfrm>
            <a:off x="1300814" y="3779631"/>
            <a:ext cx="837586" cy="392483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ESP32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FB6429-0629-0335-7B3E-77AADB0E5F87}"/>
              </a:ext>
            </a:extLst>
          </p:cNvPr>
          <p:cNvSpPr/>
          <p:nvPr/>
        </p:nvSpPr>
        <p:spPr>
          <a:xfrm>
            <a:off x="3747356" y="4048579"/>
            <a:ext cx="1832523" cy="392483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RASPBERRY PI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DF43FA6-3CA4-D9DE-99AC-ADC581F62760}"/>
              </a:ext>
            </a:extLst>
          </p:cNvPr>
          <p:cNvSpPr/>
          <p:nvPr/>
        </p:nvSpPr>
        <p:spPr>
          <a:xfrm>
            <a:off x="3082818" y="2669685"/>
            <a:ext cx="3143250" cy="30823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WI - FI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EE81ED4-C92A-F4AC-B29F-9A1346B05880}"/>
              </a:ext>
            </a:extLst>
          </p:cNvPr>
          <p:cNvSpPr/>
          <p:nvPr/>
        </p:nvSpPr>
        <p:spPr>
          <a:xfrm>
            <a:off x="1328149" y="3504659"/>
            <a:ext cx="782916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MQTT</a:t>
            </a:r>
            <a:endParaRPr lang="es-E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DB62FD5-85DB-F1E8-9200-A59397AC23F1}"/>
              </a:ext>
            </a:extLst>
          </p:cNvPr>
          <p:cNvSpPr/>
          <p:nvPr/>
        </p:nvSpPr>
        <p:spPr>
          <a:xfrm>
            <a:off x="516410" y="1117615"/>
            <a:ext cx="8294414" cy="30823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END USER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AFD97A83-247C-42E8-5483-C3ED9740ED9A}"/>
              </a:ext>
            </a:extLst>
          </p:cNvPr>
          <p:cNvSpPr/>
          <p:nvPr/>
        </p:nvSpPr>
        <p:spPr>
          <a:xfrm>
            <a:off x="925450" y="1427188"/>
            <a:ext cx="1588314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WEB</a:t>
            </a:r>
            <a:endParaRPr lang="es-ES" dirty="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8F5225B8-273F-BCEC-54FA-F257CEF64338}"/>
              </a:ext>
            </a:extLst>
          </p:cNvPr>
          <p:cNvSpPr/>
          <p:nvPr/>
        </p:nvSpPr>
        <p:spPr>
          <a:xfrm>
            <a:off x="3834148" y="1425818"/>
            <a:ext cx="1588314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Android</a:t>
            </a:r>
            <a:endParaRPr lang="es-ES" dirty="0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589C5226-1266-ABF8-2EEA-DA7913A19F60}"/>
              </a:ext>
            </a:extLst>
          </p:cNvPr>
          <p:cNvSpPr/>
          <p:nvPr/>
        </p:nvSpPr>
        <p:spPr>
          <a:xfrm>
            <a:off x="6831786" y="1424317"/>
            <a:ext cx="1588314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iOS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D2A9B8E-5831-2053-73C9-5202D477B8F5}"/>
              </a:ext>
            </a:extLst>
          </p:cNvPr>
          <p:cNvSpPr/>
          <p:nvPr/>
        </p:nvSpPr>
        <p:spPr>
          <a:xfrm>
            <a:off x="7142193" y="4048579"/>
            <a:ext cx="837586" cy="392483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VPN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3F87F89-C79E-B3FC-1547-A7E48A1EFF20}"/>
              </a:ext>
            </a:extLst>
          </p:cNvPr>
          <p:cNvSpPr/>
          <p:nvPr/>
        </p:nvSpPr>
        <p:spPr>
          <a:xfrm>
            <a:off x="7142193" y="3780598"/>
            <a:ext cx="837586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DDNS</a:t>
            </a:r>
            <a:endParaRPr lang="es-E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63AC43B-592E-8661-DFAF-07B594E27DFF}"/>
              </a:ext>
            </a:extLst>
          </p:cNvPr>
          <p:cNvSpPr/>
          <p:nvPr/>
        </p:nvSpPr>
        <p:spPr>
          <a:xfrm>
            <a:off x="481098" y="2391112"/>
            <a:ext cx="8294414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DDNS</a:t>
            </a:r>
            <a:endParaRPr lang="es-ES" dirty="0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8D7D7090-D519-30C4-25D4-96CA343BBAD5}"/>
              </a:ext>
            </a:extLst>
          </p:cNvPr>
          <p:cNvSpPr/>
          <p:nvPr/>
        </p:nvSpPr>
        <p:spPr>
          <a:xfrm>
            <a:off x="2336307" y="3839707"/>
            <a:ext cx="620357" cy="273554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CO2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4602A2F9-B802-8057-B613-86294979BFEA}"/>
              </a:ext>
            </a:extLst>
          </p:cNvPr>
          <p:cNvSpPr/>
          <p:nvPr/>
        </p:nvSpPr>
        <p:spPr>
          <a:xfrm>
            <a:off x="2336307" y="4092271"/>
            <a:ext cx="620357" cy="273554"/>
          </a:xfrm>
          <a:prstGeom prst="rect">
            <a:avLst/>
          </a:prstGeom>
          <a:solidFill>
            <a:srgbClr val="667E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Gaze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BED88DF8-906B-1B36-880B-263E2C8B3192}"/>
              </a:ext>
            </a:extLst>
          </p:cNvPr>
          <p:cNvSpPr/>
          <p:nvPr/>
        </p:nvSpPr>
        <p:spPr>
          <a:xfrm>
            <a:off x="2336306" y="4355537"/>
            <a:ext cx="620357" cy="273554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hPa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DD0895FD-B6F8-3311-CD8A-91A477C4451E}"/>
              </a:ext>
            </a:extLst>
          </p:cNvPr>
          <p:cNvSpPr/>
          <p:nvPr/>
        </p:nvSpPr>
        <p:spPr>
          <a:xfrm>
            <a:off x="1361068" y="4611243"/>
            <a:ext cx="715624" cy="273554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</a:rPr>
              <a:t>RELEU</a:t>
            </a:r>
            <a:endParaRPr lang="es-ES" sz="1200" dirty="0"/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9631A584-CD49-FB93-8102-F42AF6605122}"/>
              </a:ext>
            </a:extLst>
          </p:cNvPr>
          <p:cNvCxnSpPr>
            <a:cxnSpLocks/>
          </p:cNvCxnSpPr>
          <p:nvPr/>
        </p:nvCxnSpPr>
        <p:spPr>
          <a:xfrm flipV="1">
            <a:off x="8487865" y="2512107"/>
            <a:ext cx="0" cy="148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>
          <a:xfrm>
            <a:off x="791276" y="211790"/>
            <a:ext cx="7696200" cy="52892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noProof="0" dirty="0"/>
              <a:t>Arhitectura Sistemului</a:t>
            </a:r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6960D3-9CF6-3483-F551-A71B1E2FD52E}"/>
              </a:ext>
            </a:extLst>
          </p:cNvPr>
          <p:cNvSpPr/>
          <p:nvPr/>
        </p:nvSpPr>
        <p:spPr>
          <a:xfrm>
            <a:off x="3860286" y="3773607"/>
            <a:ext cx="1588314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2"/>
                </a:solidFill>
              </a:rPr>
              <a:t>SISTEM DE OPERARE</a:t>
            </a:r>
            <a:endParaRPr lang="es-ES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0B4C724-19AD-8616-956C-7B85E69E68DF}"/>
              </a:ext>
            </a:extLst>
          </p:cNvPr>
          <p:cNvCxnSpPr>
            <a:cxnSpLocks/>
            <a:stCxn id="15" idx="3"/>
            <a:endCxn id="3" idx="1"/>
          </p:cNvCxnSpPr>
          <p:nvPr/>
        </p:nvCxnSpPr>
        <p:spPr>
          <a:xfrm flipV="1">
            <a:off x="1101455" y="3975873"/>
            <a:ext cx="199359" cy="2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1FADF59-BD1C-4D6A-03D1-D117E590DC81}"/>
              </a:ext>
            </a:extLst>
          </p:cNvPr>
          <p:cNvSpPr/>
          <p:nvPr/>
        </p:nvSpPr>
        <p:spPr>
          <a:xfrm>
            <a:off x="3862362" y="3505626"/>
            <a:ext cx="837583" cy="274972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RPC</a:t>
            </a:r>
            <a:endParaRPr lang="es-ES"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ABFAB3D-BA1A-2E59-37DD-6E8E3F211B94}"/>
              </a:ext>
            </a:extLst>
          </p:cNvPr>
          <p:cNvCxnSpPr>
            <a:cxnSpLocks/>
          </p:cNvCxnSpPr>
          <p:nvPr/>
        </p:nvCxnSpPr>
        <p:spPr>
          <a:xfrm flipV="1">
            <a:off x="1554507" y="2663712"/>
            <a:ext cx="0" cy="8409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A918512-ACD5-9008-8B70-BF46A9182F8B}"/>
              </a:ext>
            </a:extLst>
          </p:cNvPr>
          <p:cNvCxnSpPr>
            <a:cxnSpLocks/>
          </p:cNvCxnSpPr>
          <p:nvPr/>
        </p:nvCxnSpPr>
        <p:spPr>
          <a:xfrm flipV="1">
            <a:off x="5090615" y="2975657"/>
            <a:ext cx="0" cy="804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3EDE159-31D7-089E-862B-FE6B206D409C}"/>
              </a:ext>
            </a:extLst>
          </p:cNvPr>
          <p:cNvCxnSpPr>
            <a:cxnSpLocks/>
          </p:cNvCxnSpPr>
          <p:nvPr/>
        </p:nvCxnSpPr>
        <p:spPr>
          <a:xfrm>
            <a:off x="4264925" y="2975657"/>
            <a:ext cx="0" cy="529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FAFC55AE-2ADE-B02F-8FFB-95D81CA56762}"/>
              </a:ext>
            </a:extLst>
          </p:cNvPr>
          <p:cNvCxnSpPr>
            <a:cxnSpLocks/>
            <a:stCxn id="128" idx="2"/>
          </p:cNvCxnSpPr>
          <p:nvPr/>
        </p:nvCxnSpPr>
        <p:spPr>
          <a:xfrm>
            <a:off x="1719607" y="1702160"/>
            <a:ext cx="0" cy="688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1769AE48-F4EB-1CBB-2DD8-1C2AB281660A}"/>
              </a:ext>
            </a:extLst>
          </p:cNvPr>
          <p:cNvCxnSpPr>
            <a:cxnSpLocks/>
            <a:stCxn id="129" idx="2"/>
            <a:endCxn id="47" idx="0"/>
          </p:cNvCxnSpPr>
          <p:nvPr/>
        </p:nvCxnSpPr>
        <p:spPr>
          <a:xfrm>
            <a:off x="4628305" y="1700790"/>
            <a:ext cx="0" cy="690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C66284D0-7D5C-6DBB-0D77-51B87E41EC2E}"/>
              </a:ext>
            </a:extLst>
          </p:cNvPr>
          <p:cNvCxnSpPr>
            <a:cxnSpLocks/>
          </p:cNvCxnSpPr>
          <p:nvPr/>
        </p:nvCxnSpPr>
        <p:spPr>
          <a:xfrm>
            <a:off x="7646697" y="1699289"/>
            <a:ext cx="0" cy="691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FA580AF-5084-91A2-8897-25BC5AD76F33}"/>
              </a:ext>
            </a:extLst>
          </p:cNvPr>
          <p:cNvCxnSpPr>
            <a:cxnSpLocks/>
          </p:cNvCxnSpPr>
          <p:nvPr/>
        </p:nvCxnSpPr>
        <p:spPr>
          <a:xfrm flipH="1">
            <a:off x="7973055" y="3996044"/>
            <a:ext cx="5144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D9136DC-1425-D031-76B6-0F059D183E72}"/>
              </a:ext>
            </a:extLst>
          </p:cNvPr>
          <p:cNvCxnSpPr>
            <a:cxnSpLocks/>
          </p:cNvCxnSpPr>
          <p:nvPr/>
        </p:nvCxnSpPr>
        <p:spPr>
          <a:xfrm>
            <a:off x="5579879" y="4155144"/>
            <a:ext cx="15623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8DD07D1-0ADD-3F6B-6480-3296D2D6897B}"/>
              </a:ext>
            </a:extLst>
          </p:cNvPr>
          <p:cNvCxnSpPr>
            <a:cxnSpLocks/>
          </p:cNvCxnSpPr>
          <p:nvPr/>
        </p:nvCxnSpPr>
        <p:spPr>
          <a:xfrm flipH="1">
            <a:off x="5579879" y="4349162"/>
            <a:ext cx="15623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A189619B-8B15-CF41-4929-73D6EC1BBA0E}"/>
              </a:ext>
            </a:extLst>
          </p:cNvPr>
          <p:cNvCxnSpPr>
            <a:cxnSpLocks/>
          </p:cNvCxnSpPr>
          <p:nvPr/>
        </p:nvCxnSpPr>
        <p:spPr>
          <a:xfrm>
            <a:off x="7984007" y="3847833"/>
            <a:ext cx="1419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55883F24-2502-BB18-B1AF-A7042F09D1FB}"/>
              </a:ext>
            </a:extLst>
          </p:cNvPr>
          <p:cNvCxnSpPr>
            <a:cxnSpLocks/>
          </p:cNvCxnSpPr>
          <p:nvPr/>
        </p:nvCxnSpPr>
        <p:spPr>
          <a:xfrm flipV="1">
            <a:off x="8125915" y="2663712"/>
            <a:ext cx="0" cy="1184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6A088C6B-020E-7EB6-F368-CD407FC0BBE9}"/>
              </a:ext>
            </a:extLst>
          </p:cNvPr>
          <p:cNvCxnSpPr>
            <a:cxnSpLocks/>
            <a:stCxn id="183" idx="3"/>
          </p:cNvCxnSpPr>
          <p:nvPr/>
        </p:nvCxnSpPr>
        <p:spPr>
          <a:xfrm flipV="1">
            <a:off x="1101455" y="4132113"/>
            <a:ext cx="199359" cy="98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34902026-A9F8-D36D-90C0-A155F85E4A14}"/>
              </a:ext>
            </a:extLst>
          </p:cNvPr>
          <p:cNvCxnSpPr>
            <a:cxnSpLocks/>
            <a:stCxn id="187" idx="3"/>
          </p:cNvCxnSpPr>
          <p:nvPr/>
        </p:nvCxnSpPr>
        <p:spPr>
          <a:xfrm flipV="1">
            <a:off x="1101454" y="4162574"/>
            <a:ext cx="422546" cy="331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Straight Arrow Connector 194">
            <a:extLst>
              <a:ext uri="{FF2B5EF4-FFF2-40B4-BE49-F238E27FC236}">
                <a16:creationId xmlns:a16="http://schemas.microsoft.com/office/drawing/2014/main" id="{B69DB815-CA2E-A750-4DA0-68C55D47AFED}"/>
              </a:ext>
            </a:extLst>
          </p:cNvPr>
          <p:cNvCxnSpPr>
            <a:cxnSpLocks/>
            <a:stCxn id="192" idx="1"/>
            <a:endCxn id="3" idx="3"/>
          </p:cNvCxnSpPr>
          <p:nvPr/>
        </p:nvCxnSpPr>
        <p:spPr>
          <a:xfrm flipH="1" flipV="1">
            <a:off x="2138400" y="3975873"/>
            <a:ext cx="197907" cy="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68513B47-4A80-A33F-BDAC-5281B1CEE7F8}"/>
              </a:ext>
            </a:extLst>
          </p:cNvPr>
          <p:cNvCxnSpPr>
            <a:cxnSpLocks/>
            <a:stCxn id="193" idx="1"/>
          </p:cNvCxnSpPr>
          <p:nvPr/>
        </p:nvCxnSpPr>
        <p:spPr>
          <a:xfrm flipH="1" flipV="1">
            <a:off x="2144357" y="4172114"/>
            <a:ext cx="191950" cy="56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F011ACEB-C22F-26A5-AABB-B64BD681611A}"/>
              </a:ext>
            </a:extLst>
          </p:cNvPr>
          <p:cNvCxnSpPr>
            <a:cxnSpLocks/>
            <a:stCxn id="194" idx="1"/>
          </p:cNvCxnSpPr>
          <p:nvPr/>
        </p:nvCxnSpPr>
        <p:spPr>
          <a:xfrm flipH="1" flipV="1">
            <a:off x="1913761" y="4172114"/>
            <a:ext cx="422545" cy="320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4FD6C119-4C61-DE20-BDD1-62665C5A1922}"/>
              </a:ext>
            </a:extLst>
          </p:cNvPr>
          <p:cNvCxnSpPr>
            <a:cxnSpLocks/>
          </p:cNvCxnSpPr>
          <p:nvPr/>
        </p:nvCxnSpPr>
        <p:spPr>
          <a:xfrm>
            <a:off x="1884707" y="2663712"/>
            <a:ext cx="0" cy="8409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0" name="Rectangle 209">
            <a:extLst>
              <a:ext uri="{FF2B5EF4-FFF2-40B4-BE49-F238E27FC236}">
                <a16:creationId xmlns:a16="http://schemas.microsoft.com/office/drawing/2014/main" id="{A6E60B4E-225A-EC08-AF87-DC50E6423AB2}"/>
              </a:ext>
            </a:extLst>
          </p:cNvPr>
          <p:cNvSpPr/>
          <p:nvPr/>
        </p:nvSpPr>
        <p:spPr>
          <a:xfrm rot="5400000">
            <a:off x="1726098" y="2950150"/>
            <a:ext cx="571293" cy="190533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RPC</a:t>
            </a:r>
            <a:endParaRPr lang="es-ES" dirty="0"/>
          </a:p>
        </p:txBody>
      </p: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164669F1-B746-0083-5EC9-52BDD913F225}"/>
              </a:ext>
            </a:extLst>
          </p:cNvPr>
          <p:cNvCxnSpPr>
            <a:cxnSpLocks/>
            <a:stCxn id="3" idx="2"/>
            <a:endCxn id="211" idx="0"/>
          </p:cNvCxnSpPr>
          <p:nvPr/>
        </p:nvCxnSpPr>
        <p:spPr>
          <a:xfrm flipH="1">
            <a:off x="1718880" y="4172114"/>
            <a:ext cx="727" cy="439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2F0D2106-0867-9916-63CC-86971DA3C443}"/>
              </a:ext>
            </a:extLst>
          </p:cNvPr>
          <p:cNvGrpSpPr/>
          <p:nvPr/>
        </p:nvGrpSpPr>
        <p:grpSpPr>
          <a:xfrm rot="21248859" flipH="1">
            <a:off x="-1127513" y="4975830"/>
            <a:ext cx="2255027" cy="62243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C82FE61F-30DC-6399-0A62-6C7B135A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7E1663BC-4FF5-CDD4-EE5A-5E0832081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E37AE330-81C4-FB78-884C-12AE1081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1AE897B-7875-EB9F-CF80-C1F18412CAC0}"/>
              </a:ext>
            </a:extLst>
          </p:cNvPr>
          <p:cNvGrpSpPr/>
          <p:nvPr/>
        </p:nvGrpSpPr>
        <p:grpSpPr>
          <a:xfrm rot="11700000" flipH="1">
            <a:off x="7603109" y="13472"/>
            <a:ext cx="2254378" cy="622288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6E7721F2-0331-E43E-C497-BC3AE2F7D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16EA12E7-4999-5003-07A2-1C981DDCF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32895A88-A5DD-CA31-EC82-98D39AE27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2357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title"/>
          </p:nvPr>
        </p:nvSpPr>
        <p:spPr>
          <a:xfrm>
            <a:off x="723900" y="1297126"/>
            <a:ext cx="3407113" cy="197136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dirty="0" err="1"/>
              <a:t>Predictie</a:t>
            </a:r>
            <a:r>
              <a:rPr lang="en-US" dirty="0"/>
              <a:t> </a:t>
            </a:r>
            <a:r>
              <a:rPr lang="en-US" dirty="0" err="1"/>
              <a:t>climatica</a:t>
            </a:r>
            <a:endParaRPr lang="en-US" noProof="0" dirty="0"/>
          </a:p>
        </p:txBody>
      </p:sp>
      <p:pic>
        <p:nvPicPr>
          <p:cNvPr id="144" name="Google Shape;144;p8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14908" r="14908"/>
          <a:stretch/>
        </p:blipFill>
        <p:spPr>
          <a:xfrm>
            <a:off x="4572000" y="744140"/>
            <a:ext cx="3848100" cy="3655219"/>
          </a:xfrm>
          <a:noFill/>
          <a:ln>
            <a:noFill/>
          </a:ln>
        </p:spPr>
      </p:pic>
      <p:sp>
        <p:nvSpPr>
          <p:cNvPr id="145" name="Google Shape;145;p8"/>
          <p:cNvSpPr txBox="1">
            <a:spLocks noGrp="1"/>
          </p:cNvSpPr>
          <p:nvPr>
            <p:ph type="body" idx="1"/>
          </p:nvPr>
        </p:nvSpPr>
        <p:spPr>
          <a:xfrm>
            <a:off x="723900" y="3278017"/>
            <a:ext cx="3407113" cy="1121342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/>
            <a:r>
              <a:rPr lang="en-US" sz="1800" dirty="0" err="1"/>
              <a:t>Anticipează</a:t>
            </a:r>
            <a:r>
              <a:rPr lang="en-US" sz="1800" dirty="0"/>
              <a:t> </a:t>
            </a:r>
            <a:r>
              <a:rPr lang="en-US" sz="1800" dirty="0" err="1"/>
              <a:t>variațiile</a:t>
            </a:r>
            <a:r>
              <a:rPr lang="en-US" sz="1800" dirty="0"/>
              <a:t> de </a:t>
            </a:r>
            <a:r>
              <a:rPr lang="en-US" sz="1800" dirty="0" err="1"/>
              <a:t>temperatură</a:t>
            </a:r>
            <a:r>
              <a:rPr lang="en-US" sz="1800" dirty="0"/>
              <a:t> </a:t>
            </a:r>
            <a:r>
              <a:rPr lang="en-US" sz="1800" dirty="0" err="1"/>
              <a:t>și</a:t>
            </a:r>
            <a:r>
              <a:rPr lang="en-US" sz="1800" dirty="0"/>
              <a:t> </a:t>
            </a:r>
            <a:r>
              <a:rPr lang="en-US" sz="1800" dirty="0" err="1"/>
              <a:t>umiditate</a:t>
            </a:r>
            <a:r>
              <a:rPr lang="en-US" sz="1800" dirty="0"/>
              <a:t> </a:t>
            </a:r>
            <a:r>
              <a:rPr lang="en-US" sz="1800" dirty="0" err="1"/>
              <a:t>înainte</a:t>
            </a:r>
            <a:r>
              <a:rPr lang="en-US" sz="1800" dirty="0"/>
              <a:t> </a:t>
            </a:r>
            <a:r>
              <a:rPr lang="en-US" sz="1800" dirty="0" err="1"/>
              <a:t>să</a:t>
            </a:r>
            <a:r>
              <a:rPr lang="en-US" sz="1800" dirty="0"/>
              <a:t> </a:t>
            </a:r>
            <a:r>
              <a:rPr lang="en-US" sz="1800" dirty="0" err="1"/>
              <a:t>apară</a:t>
            </a:r>
            <a:r>
              <a:rPr lang="en-US" sz="1800" dirty="0"/>
              <a:t>.</a:t>
            </a:r>
            <a:endParaRPr lang="en-US" sz="1700" noProof="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0D6F54D-B055-FB62-72D4-425FF4625A6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900" r="14900"/>
          <a:stretch/>
        </p:blipFill>
        <p:spPr>
          <a:xfrm>
            <a:off x="4840633" y="4591050"/>
            <a:ext cx="3310834" cy="31442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50029FC-1968-6EC1-C889-53826A87BFA7}"/>
              </a:ext>
            </a:extLst>
          </p:cNvPr>
          <p:cNvGrpSpPr/>
          <p:nvPr/>
        </p:nvGrpSpPr>
        <p:grpSpPr>
          <a:xfrm flipV="1">
            <a:off x="-258098" y="-349245"/>
            <a:ext cx="3691861" cy="1093386"/>
            <a:chOff x="-258098" y="4115513"/>
            <a:chExt cx="3691861" cy="1093386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E20E9249-1C2D-CB38-837F-4A2D40422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2EED1D91-9F08-9B86-F216-FA73124630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06C52174-9C6D-B362-8527-1910B6E0F3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F8E820B4-C958-B1D1-E3FC-EAB52AD9AFB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4853" r="14853"/>
          <a:stretch/>
        </p:blipFill>
        <p:spPr>
          <a:xfrm>
            <a:off x="4840633" y="7927337"/>
            <a:ext cx="3310834" cy="314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662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055FBC-0BB6-79E3-0D3B-47DFA2B266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281" r="7281"/>
          <a:stretch/>
        </p:blipFill>
        <p:spPr>
          <a:xfrm>
            <a:off x="4155743" y="757451"/>
            <a:ext cx="4666801" cy="3641510"/>
          </a:xfrm>
          <a:prstGeom prst="rect">
            <a:avLst/>
          </a:prstGeom>
        </p:spPr>
      </p:pic>
      <p:sp>
        <p:nvSpPr>
          <p:cNvPr id="143" name="Google Shape;143;p8"/>
          <p:cNvSpPr txBox="1">
            <a:spLocks noGrp="1"/>
          </p:cNvSpPr>
          <p:nvPr>
            <p:ph type="title"/>
          </p:nvPr>
        </p:nvSpPr>
        <p:spPr>
          <a:xfrm>
            <a:off x="677724" y="708512"/>
            <a:ext cx="3407113" cy="197136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dirty="0" err="1"/>
              <a:t>Automatizare</a:t>
            </a:r>
            <a:r>
              <a:rPr lang="en-US" dirty="0"/>
              <a:t> </a:t>
            </a:r>
            <a:r>
              <a:rPr lang="en-US" dirty="0" err="1"/>
              <a:t>inteligenta</a:t>
            </a:r>
            <a:endParaRPr lang="en-US" noProof="0" dirty="0"/>
          </a:p>
        </p:txBody>
      </p:sp>
      <p:sp>
        <p:nvSpPr>
          <p:cNvPr id="145" name="Google Shape;145;p8"/>
          <p:cNvSpPr txBox="1">
            <a:spLocks noGrp="1"/>
          </p:cNvSpPr>
          <p:nvPr>
            <p:ph type="body" idx="1"/>
          </p:nvPr>
        </p:nvSpPr>
        <p:spPr>
          <a:xfrm>
            <a:off x="677724" y="2689403"/>
            <a:ext cx="3407113" cy="1121342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/>
            <a:r>
              <a:rPr lang="en-US" sz="1800" dirty="0" err="1"/>
              <a:t>Activează</a:t>
            </a:r>
            <a:r>
              <a:rPr lang="en-US" sz="1800" dirty="0"/>
              <a:t> </a:t>
            </a:r>
            <a:r>
              <a:rPr lang="en-US" sz="1800" dirty="0" err="1"/>
              <a:t>încălzirea</a:t>
            </a:r>
            <a:r>
              <a:rPr lang="en-US" sz="1800" dirty="0"/>
              <a:t> </a:t>
            </a:r>
            <a:r>
              <a:rPr lang="en-US" sz="1800" dirty="0" err="1"/>
              <a:t>sau</a:t>
            </a:r>
            <a:r>
              <a:rPr lang="en-US" sz="1800" dirty="0"/>
              <a:t> </a:t>
            </a:r>
            <a:r>
              <a:rPr lang="en-US" sz="1800" dirty="0" err="1"/>
              <a:t>filtrarea</a:t>
            </a:r>
            <a:r>
              <a:rPr lang="en-US" sz="1800" dirty="0"/>
              <a:t> </a:t>
            </a:r>
            <a:r>
              <a:rPr lang="en-US" sz="1800" dirty="0" err="1"/>
              <a:t>aerului</a:t>
            </a:r>
            <a:r>
              <a:rPr lang="en-US" sz="1800" dirty="0"/>
              <a:t> </a:t>
            </a:r>
            <a:r>
              <a:rPr lang="en-US" sz="1800" dirty="0" err="1"/>
              <a:t>preventiv</a:t>
            </a:r>
            <a:r>
              <a:rPr lang="en-US" sz="1800" dirty="0"/>
              <a:t>, nu </a:t>
            </a:r>
            <a:r>
              <a:rPr lang="en-US" sz="1800" dirty="0" err="1"/>
              <a:t>reactiv</a:t>
            </a:r>
            <a:r>
              <a:rPr lang="en-US" sz="1800" dirty="0"/>
              <a:t>.</a:t>
            </a:r>
            <a:endParaRPr lang="en-US" sz="1800" noProof="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0D6F54D-B055-FB62-72D4-425FF4625A6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900" r="14900"/>
          <a:stretch/>
        </p:blipFill>
        <p:spPr>
          <a:xfrm>
            <a:off x="4840633" y="4591050"/>
            <a:ext cx="3310834" cy="31442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9AFD65C-4076-D52A-5EDB-BB6DFB6BAE9D}"/>
              </a:ext>
            </a:extLst>
          </p:cNvPr>
          <p:cNvGrpSpPr/>
          <p:nvPr/>
        </p:nvGrpSpPr>
        <p:grpSpPr>
          <a:xfrm rot="19903477" flipV="1">
            <a:off x="-921977" y="-280262"/>
            <a:ext cx="3691861" cy="1093386"/>
            <a:chOff x="-258098" y="4115513"/>
            <a:chExt cx="3691861" cy="1093386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8F79D4D6-0F6E-53CD-B262-53B27FFEA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40F3A3DE-FE6D-3B88-BD76-07C38B710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A7365F45-A62D-A422-04B6-21D0E93F783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2F86192-BAA2-2C62-DFD3-F0B14FD980DC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4900" r="14900"/>
          <a:stretch/>
        </p:blipFill>
        <p:spPr>
          <a:xfrm>
            <a:off x="4840633" y="-2591750"/>
            <a:ext cx="3310834" cy="3144200"/>
          </a:xfrm>
          <a:prstGeom prst="rect">
            <a:avLst/>
          </a:prstGeom>
        </p:spPr>
      </p:pic>
      <p:grpSp>
        <p:nvGrpSpPr>
          <p:cNvPr id="7" name="Group 2">
            <a:extLst>
              <a:ext uri="{FF2B5EF4-FFF2-40B4-BE49-F238E27FC236}">
                <a16:creationId xmlns:a16="http://schemas.microsoft.com/office/drawing/2014/main" id="{568380D9-6548-7DA0-E3DC-B26F0B00D5F4}"/>
              </a:ext>
            </a:extLst>
          </p:cNvPr>
          <p:cNvGrpSpPr/>
          <p:nvPr/>
        </p:nvGrpSpPr>
        <p:grpSpPr>
          <a:xfrm rot="7350791" flipV="1">
            <a:off x="8482741" y="3765999"/>
            <a:ext cx="3691861" cy="1093386"/>
            <a:chOff x="-258098" y="4115513"/>
            <a:chExt cx="3691861" cy="1093386"/>
          </a:xfrm>
        </p:grpSpPr>
        <p:pic>
          <p:nvPicPr>
            <p:cNvPr id="9" name="Graphic 3">
              <a:extLst>
                <a:ext uri="{FF2B5EF4-FFF2-40B4-BE49-F238E27FC236}">
                  <a16:creationId xmlns:a16="http://schemas.microsoft.com/office/drawing/2014/main" id="{1C053EE7-9C1F-8DF0-31AE-E88FB58F53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10" name="Graphic 4">
              <a:extLst>
                <a:ext uri="{FF2B5EF4-FFF2-40B4-BE49-F238E27FC236}">
                  <a16:creationId xmlns:a16="http://schemas.microsoft.com/office/drawing/2014/main" id="{588EFCCE-FF97-333F-7C0B-2F18C007F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1" name="Graphic 5">
              <a:extLst>
                <a:ext uri="{FF2B5EF4-FFF2-40B4-BE49-F238E27FC236}">
                  <a16:creationId xmlns:a16="http://schemas.microsoft.com/office/drawing/2014/main" id="{77EB9FDA-DB52-06F7-53C4-085C2024C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26117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3407113" cy="197136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dirty="0" err="1"/>
              <a:t>Optimizare</a:t>
            </a:r>
            <a:r>
              <a:rPr lang="en-US" dirty="0"/>
              <a:t> </a:t>
            </a:r>
            <a:r>
              <a:rPr lang="en-US" dirty="0" err="1"/>
              <a:t>energetica</a:t>
            </a:r>
            <a:endParaRPr lang="en-US" noProof="0" dirty="0"/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FACCFBDE-0F9A-3257-4730-89CA55AF3B9A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45" name="Google Shape;145;p8"/>
          <p:cNvSpPr txBox="1">
            <a:spLocks noGrp="1"/>
          </p:cNvSpPr>
          <p:nvPr>
            <p:ph type="body" idx="1"/>
          </p:nvPr>
        </p:nvSpPr>
        <p:spPr>
          <a:xfrm>
            <a:off x="750371" y="2481951"/>
            <a:ext cx="3407113" cy="1121342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/>
            <a:r>
              <a:rPr lang="pt-BR" sz="1800" dirty="0"/>
              <a:t>Reduce consumul ajustând funcționarea dispozitivelor doar când e necesar.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C2D094-F3AD-5398-35DE-1AEAA041822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342" b="18342"/>
          <a:stretch/>
        </p:blipFill>
        <p:spPr>
          <a:xfrm>
            <a:off x="4840633" y="-5927639"/>
            <a:ext cx="3310834" cy="3144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C7045E-402C-E6C8-43F8-E6EE89851F4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267" r="14267"/>
          <a:stretch/>
        </p:blipFill>
        <p:spPr>
          <a:xfrm>
            <a:off x="4571999" y="744934"/>
            <a:ext cx="3917463" cy="36544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8C225F5-0CFE-324F-67E8-A3022828AF7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900" r="14900"/>
          <a:stretch/>
        </p:blipFill>
        <p:spPr>
          <a:xfrm>
            <a:off x="4840633" y="-2591750"/>
            <a:ext cx="3310834" cy="3144200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12AA5F14-352F-4535-0494-8BF7DEED49AB}"/>
              </a:ext>
            </a:extLst>
          </p:cNvPr>
          <p:cNvGrpSpPr/>
          <p:nvPr/>
        </p:nvGrpSpPr>
        <p:grpSpPr>
          <a:xfrm rot="18616386" flipV="1">
            <a:off x="-1923513" y="-381809"/>
            <a:ext cx="4445116" cy="1527922"/>
            <a:chOff x="-258098" y="4115513"/>
            <a:chExt cx="3691861" cy="1093386"/>
          </a:xfrm>
        </p:grpSpPr>
        <p:pic>
          <p:nvPicPr>
            <p:cNvPr id="7" name="Graphic 3">
              <a:extLst>
                <a:ext uri="{FF2B5EF4-FFF2-40B4-BE49-F238E27FC236}">
                  <a16:creationId xmlns:a16="http://schemas.microsoft.com/office/drawing/2014/main" id="{1E239B80-8730-511C-2E8E-D64A4F28C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11" name="Graphic 4">
              <a:extLst>
                <a:ext uri="{FF2B5EF4-FFF2-40B4-BE49-F238E27FC236}">
                  <a16:creationId xmlns:a16="http://schemas.microsoft.com/office/drawing/2014/main" id="{7EF21197-327F-56A8-87C4-B6CA11FC1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2" name="Graphic 5">
              <a:extLst>
                <a:ext uri="{FF2B5EF4-FFF2-40B4-BE49-F238E27FC236}">
                  <a16:creationId xmlns:a16="http://schemas.microsoft.com/office/drawing/2014/main" id="{C2B91AF9-F82A-141C-1A41-E3B6AF1CA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grpSp>
        <p:nvGrpSpPr>
          <p:cNvPr id="13" name="Group 2">
            <a:extLst>
              <a:ext uri="{FF2B5EF4-FFF2-40B4-BE49-F238E27FC236}">
                <a16:creationId xmlns:a16="http://schemas.microsoft.com/office/drawing/2014/main" id="{9CE7C4D5-6CFE-EE7C-D156-DAB52C7BF5BC}"/>
              </a:ext>
            </a:extLst>
          </p:cNvPr>
          <p:cNvGrpSpPr/>
          <p:nvPr/>
        </p:nvGrpSpPr>
        <p:grpSpPr>
          <a:xfrm rot="7350791" flipV="1">
            <a:off x="7015156" y="3765999"/>
            <a:ext cx="3691861" cy="1093386"/>
            <a:chOff x="-258098" y="4115513"/>
            <a:chExt cx="3691861" cy="1093386"/>
          </a:xfrm>
        </p:grpSpPr>
        <p:pic>
          <p:nvPicPr>
            <p:cNvPr id="14" name="Graphic 3">
              <a:extLst>
                <a:ext uri="{FF2B5EF4-FFF2-40B4-BE49-F238E27FC236}">
                  <a16:creationId xmlns:a16="http://schemas.microsoft.com/office/drawing/2014/main" id="{A8B34038-DA78-B46A-1AE7-A656F86E7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15" name="Graphic 4">
              <a:extLst>
                <a:ext uri="{FF2B5EF4-FFF2-40B4-BE49-F238E27FC236}">
                  <a16:creationId xmlns:a16="http://schemas.microsoft.com/office/drawing/2014/main" id="{AFF80348-6FA8-F267-9EF5-9215FCD2E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6" name="Graphic 5">
              <a:extLst>
                <a:ext uri="{FF2B5EF4-FFF2-40B4-BE49-F238E27FC236}">
                  <a16:creationId xmlns:a16="http://schemas.microsoft.com/office/drawing/2014/main" id="{29C2A34D-CBE9-2118-3E8C-71D8BD79A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111918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1C7F0086-3CB1-7BB8-192C-00B526C83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">
            <a:extLst>
              <a:ext uri="{FF2B5EF4-FFF2-40B4-BE49-F238E27FC236}">
                <a16:creationId xmlns:a16="http://schemas.microsoft.com/office/drawing/2014/main" id="{6ED9A8E9-65AA-AA06-59A6-BD848B0CDE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noProof="0" dirty="0"/>
              <a:t>Despre ce discutam?</a:t>
            </a:r>
            <a:endParaRPr lang="en-US" noProof="0" dirty="0"/>
          </a:p>
        </p:txBody>
      </p:sp>
      <p:sp>
        <p:nvSpPr>
          <p:cNvPr id="92" name="Google Shape;92;p3">
            <a:extLst>
              <a:ext uri="{FF2B5EF4-FFF2-40B4-BE49-F238E27FC236}">
                <a16:creationId xmlns:a16="http://schemas.microsoft.com/office/drawing/2014/main" id="{C3AE8109-E506-7342-C142-7ACBDCF7C8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773778" y="2296552"/>
            <a:ext cx="2550242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De ce IoT? </a:t>
            </a:r>
            <a:r>
              <a:rPr lang="en-US" dirty="0">
                <a:solidFill>
                  <a:srgbClr val="242424"/>
                </a:solidFill>
                <a:latin typeface="Segoe UI" panose="020B0502040204020203" pitchFamily="34" charset="0"/>
              </a:rPr>
              <a:t>Ce problem</a:t>
            </a:r>
            <a:r>
              <a:rPr lang="ro-RO" dirty="0">
                <a:solidFill>
                  <a:srgbClr val="242424"/>
                </a:solidFill>
                <a:latin typeface="Segoe UI" panose="020B0502040204020203" pitchFamily="34" charset="0"/>
              </a:rPr>
              <a:t>ă rezolvă?</a:t>
            </a:r>
            <a:endParaRPr lang="en-US" noProof="0" dirty="0"/>
          </a:p>
        </p:txBody>
      </p:sp>
      <p:sp>
        <p:nvSpPr>
          <p:cNvPr id="93" name="Google Shape;93;p3">
            <a:extLst>
              <a:ext uri="{FF2B5EF4-FFF2-40B4-BE49-F238E27FC236}">
                <a16:creationId xmlns:a16="http://schemas.microsoft.com/office/drawing/2014/main" id="{AFC2C6F3-4F80-9C52-E20C-E848BE03E80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773778" y="1527393"/>
            <a:ext cx="2550242" cy="78496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noProof="0" dirty="0" err="1"/>
              <a:t>Scopul</a:t>
            </a:r>
            <a:r>
              <a:rPr lang="en-US" noProof="0" dirty="0"/>
              <a:t> </a:t>
            </a:r>
            <a:r>
              <a:rPr lang="en-US" noProof="0" dirty="0" err="1"/>
              <a:t>si</a:t>
            </a:r>
            <a:r>
              <a:rPr lang="en-US" noProof="0" dirty="0"/>
              <a:t> </a:t>
            </a:r>
            <a:r>
              <a:rPr lang="en-US" noProof="0" dirty="0" err="1"/>
              <a:t>motivatia</a:t>
            </a:r>
            <a:r>
              <a:rPr lang="en-US" noProof="0" dirty="0"/>
              <a:t> </a:t>
            </a:r>
            <a:r>
              <a:rPr lang="en-US" noProof="0" dirty="0" err="1"/>
              <a:t>lucr</a:t>
            </a:r>
            <a:r>
              <a:rPr lang="en-US" dirty="0"/>
              <a:t>a</a:t>
            </a:r>
            <a:r>
              <a:rPr lang="ro-RO" noProof="0" dirty="0"/>
              <a:t>rii</a:t>
            </a:r>
          </a:p>
        </p:txBody>
      </p:sp>
      <p:sp>
        <p:nvSpPr>
          <p:cNvPr id="94" name="Google Shape;94;p3">
            <a:extLst>
              <a:ext uri="{FF2B5EF4-FFF2-40B4-BE49-F238E27FC236}">
                <a16:creationId xmlns:a16="http://schemas.microsoft.com/office/drawing/2014/main" id="{CD53089C-DA61-FB15-B2B5-0A382DB46CC7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853884" y="1711688"/>
            <a:ext cx="785424" cy="529822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01</a:t>
            </a:r>
          </a:p>
        </p:txBody>
      </p:sp>
      <p:sp>
        <p:nvSpPr>
          <p:cNvPr id="95" name="Google Shape;95;p3">
            <a:extLst>
              <a:ext uri="{FF2B5EF4-FFF2-40B4-BE49-F238E27FC236}">
                <a16:creationId xmlns:a16="http://schemas.microsoft.com/office/drawing/2014/main" id="{436DE98B-B5B6-BA34-366A-0DA26054C9C6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5734151" y="2296552"/>
            <a:ext cx="2550242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Componentele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si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platforma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utilizator</a:t>
            </a:r>
            <a:endParaRPr lang="en-US" noProof="0" dirty="0"/>
          </a:p>
        </p:txBody>
      </p:sp>
      <p:sp>
        <p:nvSpPr>
          <p:cNvPr id="96" name="Google Shape;96;p3">
            <a:extLst>
              <a:ext uri="{FF2B5EF4-FFF2-40B4-BE49-F238E27FC236}">
                <a16:creationId xmlns:a16="http://schemas.microsoft.com/office/drawing/2014/main" id="{CF6D368A-85C7-9AA1-2BE0-83FD571F861B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5734153" y="1527394"/>
            <a:ext cx="2863838" cy="78496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o-RO" dirty="0"/>
              <a:t>Arhitectura hardware </a:t>
            </a:r>
            <a:r>
              <a:rPr lang="en-US" dirty="0"/>
              <a:t>| </a:t>
            </a:r>
            <a:r>
              <a:rPr lang="ro-RO" dirty="0"/>
              <a:t>software</a:t>
            </a:r>
            <a:endParaRPr lang="en-US" noProof="0" dirty="0"/>
          </a:p>
        </p:txBody>
      </p:sp>
      <p:sp>
        <p:nvSpPr>
          <p:cNvPr id="97" name="Google Shape;97;p3">
            <a:extLst>
              <a:ext uri="{FF2B5EF4-FFF2-40B4-BE49-F238E27FC236}">
                <a16:creationId xmlns:a16="http://schemas.microsoft.com/office/drawing/2014/main" id="{766F0628-3570-CA1A-19DD-5E27109246AD}"/>
              </a:ext>
            </a:extLst>
          </p:cNvPr>
          <p:cNvSpPr txBox="1">
            <a:spLocks noGrp="1"/>
          </p:cNvSpPr>
          <p:nvPr>
            <p:ph type="body" idx="6"/>
          </p:nvPr>
        </p:nvSpPr>
        <p:spPr>
          <a:xfrm>
            <a:off x="4834213" y="1712700"/>
            <a:ext cx="765470" cy="525835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02</a:t>
            </a:r>
          </a:p>
        </p:txBody>
      </p:sp>
      <p:sp>
        <p:nvSpPr>
          <p:cNvPr id="98" name="Google Shape;98;p3">
            <a:extLst>
              <a:ext uri="{FF2B5EF4-FFF2-40B4-BE49-F238E27FC236}">
                <a16:creationId xmlns:a16="http://schemas.microsoft.com/office/drawing/2014/main" id="{6E8634D6-4361-7367-26A9-B3D8D6835062}"/>
              </a:ext>
            </a:extLst>
          </p:cNvPr>
          <p:cNvSpPr txBox="1">
            <a:spLocks noGrp="1"/>
          </p:cNvSpPr>
          <p:nvPr>
            <p:ph type="body" idx="7"/>
          </p:nvPr>
        </p:nvSpPr>
        <p:spPr>
          <a:xfrm>
            <a:off x="5734151" y="3893717"/>
            <a:ext cx="2550242" cy="54824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Scalabilitate, securitate.</a:t>
            </a:r>
            <a:endParaRPr lang="en-US" noProof="0" dirty="0"/>
          </a:p>
        </p:txBody>
      </p:sp>
      <p:sp>
        <p:nvSpPr>
          <p:cNvPr id="99" name="Google Shape;99;p3">
            <a:extLst>
              <a:ext uri="{FF2B5EF4-FFF2-40B4-BE49-F238E27FC236}">
                <a16:creationId xmlns:a16="http://schemas.microsoft.com/office/drawing/2014/main" id="{B4106A89-FDCF-8377-9E0B-2725AB9CABB6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5734151" y="3164560"/>
            <a:ext cx="2550242" cy="78198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noProof="0" dirty="0" err="1"/>
              <a:t>Rezultate</a:t>
            </a:r>
            <a:r>
              <a:rPr lang="en-US" noProof="0" dirty="0"/>
              <a:t> </a:t>
            </a:r>
            <a:r>
              <a:rPr lang="en-US" noProof="0" dirty="0" err="1"/>
              <a:t>si</a:t>
            </a:r>
            <a:r>
              <a:rPr lang="en-US" noProof="0" dirty="0"/>
              <a:t> </a:t>
            </a:r>
            <a:r>
              <a:rPr lang="en-US" noProof="0" dirty="0" err="1"/>
              <a:t>concluzii</a:t>
            </a:r>
            <a:endParaRPr lang="en-US" noProof="0" dirty="0"/>
          </a:p>
        </p:txBody>
      </p:sp>
      <p:sp>
        <p:nvSpPr>
          <p:cNvPr id="100" name="Google Shape;100;p3">
            <a:extLst>
              <a:ext uri="{FF2B5EF4-FFF2-40B4-BE49-F238E27FC236}">
                <a16:creationId xmlns:a16="http://schemas.microsoft.com/office/drawing/2014/main" id="{A46E898F-87BA-AC46-63A3-64C0B3E39D5C}"/>
              </a:ext>
            </a:extLst>
          </p:cNvPr>
          <p:cNvSpPr txBox="1">
            <a:spLocks noGrp="1"/>
          </p:cNvSpPr>
          <p:nvPr>
            <p:ph type="body" idx="9"/>
          </p:nvPr>
        </p:nvSpPr>
        <p:spPr>
          <a:xfrm>
            <a:off x="4834211" y="3346890"/>
            <a:ext cx="765470" cy="525835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04</a:t>
            </a:r>
          </a:p>
        </p:txBody>
      </p:sp>
      <p:sp>
        <p:nvSpPr>
          <p:cNvPr id="101" name="Google Shape;101;p3">
            <a:extLst>
              <a:ext uri="{FF2B5EF4-FFF2-40B4-BE49-F238E27FC236}">
                <a16:creationId xmlns:a16="http://schemas.microsoft.com/office/drawing/2014/main" id="{D5DF63F1-D4BD-C59F-8FBE-52E291C6B3F6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1773778" y="3893716"/>
            <a:ext cx="2550242" cy="54824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Interactiunea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mecanismelor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ro-RO" dirty="0">
                <a:solidFill>
                  <a:srgbClr val="242424"/>
                </a:solidFill>
                <a:latin typeface="Segoe UI" panose="020B0502040204020203" pitchFamily="34" charset="0"/>
              </a:rPr>
              <a:t>tehnologice.</a:t>
            </a:r>
            <a:endParaRPr lang="en-US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2" name="Google Shape;102;p3">
            <a:extLst>
              <a:ext uri="{FF2B5EF4-FFF2-40B4-BE49-F238E27FC236}">
                <a16:creationId xmlns:a16="http://schemas.microsoft.com/office/drawing/2014/main" id="{58622EAD-DC5B-22DA-B6CC-23108C8E41B6}"/>
              </a:ext>
            </a:extLst>
          </p:cNvPr>
          <p:cNvSpPr txBox="1">
            <a:spLocks noGrp="1"/>
          </p:cNvSpPr>
          <p:nvPr>
            <p:ph type="body" idx="14"/>
          </p:nvPr>
        </p:nvSpPr>
        <p:spPr>
          <a:xfrm>
            <a:off x="1773778" y="3164559"/>
            <a:ext cx="2550242" cy="78198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o-RO" dirty="0"/>
              <a:t>Implementarea functionalitatii</a:t>
            </a:r>
            <a:endParaRPr lang="ro-RO" noProof="0" dirty="0"/>
          </a:p>
        </p:txBody>
      </p:sp>
      <p:sp>
        <p:nvSpPr>
          <p:cNvPr id="103" name="Google Shape;103;p3">
            <a:extLst>
              <a:ext uri="{FF2B5EF4-FFF2-40B4-BE49-F238E27FC236}">
                <a16:creationId xmlns:a16="http://schemas.microsoft.com/office/drawing/2014/main" id="{D7CB4764-EDEA-804C-B093-DA24DEAA75BC}"/>
              </a:ext>
            </a:extLst>
          </p:cNvPr>
          <p:cNvSpPr txBox="1">
            <a:spLocks noGrp="1"/>
          </p:cNvSpPr>
          <p:nvPr>
            <p:ph type="body" idx="15"/>
          </p:nvPr>
        </p:nvSpPr>
        <p:spPr>
          <a:xfrm>
            <a:off x="853884" y="3349865"/>
            <a:ext cx="785424" cy="525835"/>
          </a:xfr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03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E39B152-1F4D-6E30-88C9-52CCFD8A3ACC}"/>
              </a:ext>
            </a:extLst>
          </p:cNvPr>
          <p:cNvGrpSpPr/>
          <p:nvPr/>
        </p:nvGrpSpPr>
        <p:grpSpPr>
          <a:xfrm rot="4456419" flipH="1">
            <a:off x="7868045" y="3858856"/>
            <a:ext cx="834234" cy="2470201"/>
            <a:chOff x="-95720" y="0"/>
            <a:chExt cx="834234" cy="2470201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325B8276-6DF5-2EB7-BFBD-235B83E74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F5AF989F-03E2-EB6B-6BAA-BA4128766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F419D44F-6AC2-3855-AD81-65EF23ACE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2EFC670-DE88-CA08-17B5-473D6C2A2C7A}"/>
              </a:ext>
            </a:extLst>
          </p:cNvPr>
          <p:cNvGrpSpPr/>
          <p:nvPr/>
        </p:nvGrpSpPr>
        <p:grpSpPr>
          <a:xfrm rot="14719495" flipH="1">
            <a:off x="201522" y="-1105622"/>
            <a:ext cx="840529" cy="2470201"/>
            <a:chOff x="-95720" y="-2892"/>
            <a:chExt cx="840529" cy="2470201"/>
          </a:xfrm>
        </p:grpSpPr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BBA03860-EE37-6589-5B6B-21CD1372F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295" y="-2892"/>
              <a:ext cx="738514" cy="2470201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67A7A68B-9788-F5A1-0230-6B55D1067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6B5A0182-6FB1-38EE-8290-D6681883EA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sp>
        <p:nvSpPr>
          <p:cNvPr id="3" name="Google Shape;91;p3">
            <a:extLst>
              <a:ext uri="{FF2B5EF4-FFF2-40B4-BE49-F238E27FC236}">
                <a16:creationId xmlns:a16="http://schemas.microsoft.com/office/drawing/2014/main" id="{2BE2EA16-5EB8-4FDD-BD05-74376E9AAFCE}"/>
              </a:ext>
            </a:extLst>
          </p:cNvPr>
          <p:cNvSpPr txBox="1">
            <a:spLocks/>
          </p:cNvSpPr>
          <p:nvPr/>
        </p:nvSpPr>
        <p:spPr>
          <a:xfrm rot="5121924">
            <a:off x="6077056" y="563900"/>
            <a:ext cx="184244" cy="27527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35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anose="020B0604020202020204" charset="0"/>
                <a:cs typeface="Sora SemiBold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 sz="1400" dirty="0"/>
              <a:t>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30245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ECC6AF5-347A-7A7E-8FAC-0667B88452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5710237" y="-7450"/>
            <a:ext cx="3433763" cy="1027987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8D21425-4008-D6C9-94AF-E3A84FD22F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 flipV="1">
            <a:off x="6219825" y="-7450"/>
            <a:ext cx="2924175" cy="8763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BD07EAE-C3B7-01EC-4D46-3A61AD901C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 flipV="1">
            <a:off x="6622026" y="-103281"/>
            <a:ext cx="2521974" cy="771325"/>
          </a:xfrm>
          <a:prstGeom prst="rect">
            <a:avLst/>
          </a:prstGeom>
        </p:spPr>
      </p:pic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3397296" y="2028890"/>
            <a:ext cx="5275856" cy="2028264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o-RO" dirty="0"/>
              <a:t>Implementarea functionalitatii</a:t>
            </a:r>
          </a:p>
        </p:txBody>
      </p:sp>
      <p:sp>
        <p:nvSpPr>
          <p:cNvPr id="109" name="Google Shape;109;p4"/>
          <p:cNvSpPr txBox="1">
            <a:spLocks noGrp="1"/>
          </p:cNvSpPr>
          <p:nvPr>
            <p:ph type="body" idx="1"/>
          </p:nvPr>
        </p:nvSpPr>
        <p:spPr>
          <a:xfrm>
            <a:off x="3478224" y="3983735"/>
            <a:ext cx="4648200" cy="533896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b="1" dirty="0">
                <a:latin typeface="Calibri" panose="020F0502020204030204" pitchFamily="34" charset="0"/>
                <a:ea typeface="Calibri" panose="020F0502020204030204" pitchFamily="34" charset="0"/>
              </a:rPr>
              <a:t>Cum contribuie toate acestea pentru crearea unui proiect final?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>
          <a:xfrm>
            <a:off x="723900" y="572118"/>
            <a:ext cx="2080966" cy="1640329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/>
              <a:t>0</a:t>
            </a:r>
            <a:r>
              <a:rPr lang="en-US" dirty="0"/>
              <a:t>3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96906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Word"/>
      </p:transition>
    </mc:Choice>
    <mc:Fallback xmlns=""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1D84AA8E-2F9D-4F7D-ECDC-F60D8CC42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DD9D25-D768-018F-CBF9-E7377D2ED59F}"/>
              </a:ext>
            </a:extLst>
          </p:cNvPr>
          <p:cNvSpPr/>
          <p:nvPr/>
        </p:nvSpPr>
        <p:spPr>
          <a:xfrm>
            <a:off x="0" y="0"/>
            <a:ext cx="9144000" cy="513331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0" name="Picture 219">
            <a:extLst>
              <a:ext uri="{FF2B5EF4-FFF2-40B4-BE49-F238E27FC236}">
                <a16:creationId xmlns:a16="http://schemas.microsoft.com/office/drawing/2014/main" id="{F8775B7B-F799-0DA9-0A76-F968C4CB81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618" t="19144" r="20030" b="20425"/>
          <a:stretch>
            <a:fillRect/>
          </a:stretch>
        </p:blipFill>
        <p:spPr>
          <a:xfrm>
            <a:off x="5313411" y="2686156"/>
            <a:ext cx="270377" cy="275295"/>
          </a:xfrm>
          <a:prstGeom prst="rect">
            <a:avLst/>
          </a:prstGeom>
        </p:spPr>
      </p:pic>
      <p:pic>
        <p:nvPicPr>
          <p:cNvPr id="221" name="Picture 220">
            <a:extLst>
              <a:ext uri="{FF2B5EF4-FFF2-40B4-BE49-F238E27FC236}">
                <a16:creationId xmlns:a16="http://schemas.microsoft.com/office/drawing/2014/main" id="{6586ADB6-2ED3-8033-0791-E235454425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618" t="19144" r="20030" b="20425"/>
          <a:stretch>
            <a:fillRect/>
          </a:stretch>
        </p:blipFill>
        <p:spPr>
          <a:xfrm>
            <a:off x="4562023" y="2694842"/>
            <a:ext cx="270377" cy="275295"/>
          </a:xfrm>
          <a:prstGeom prst="rect">
            <a:avLst/>
          </a:prstGeom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D0C1B3B3-D1AD-E35D-C212-889C80AA66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618" t="19144" r="20030" b="20425"/>
          <a:stretch>
            <a:fillRect/>
          </a:stretch>
        </p:blipFill>
        <p:spPr>
          <a:xfrm>
            <a:off x="3684786" y="2695304"/>
            <a:ext cx="270377" cy="275295"/>
          </a:xfrm>
          <a:prstGeom prst="rect">
            <a:avLst/>
          </a:prstGeom>
        </p:spPr>
      </p:pic>
      <p:pic>
        <p:nvPicPr>
          <p:cNvPr id="223" name="Picture 222" descr="DDNS Monogram in Globe Outline Style on Background Network Concept 71258750  Vector Art at Vecteezy">
            <a:extLst>
              <a:ext uri="{FF2B5EF4-FFF2-40B4-BE49-F238E27FC236}">
                <a16:creationId xmlns:a16="http://schemas.microsoft.com/office/drawing/2014/main" id="{4C2B35B8-54B4-30DF-F23F-2984BDC3518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264" t="19134" r="19667" b="18843"/>
          <a:stretch>
            <a:fillRect/>
          </a:stretch>
        </p:blipFill>
        <p:spPr>
          <a:xfrm>
            <a:off x="4539740" y="2408030"/>
            <a:ext cx="270742" cy="274972"/>
          </a:xfrm>
          <a:prstGeom prst="rect">
            <a:avLst/>
          </a:prstGeom>
        </p:spPr>
      </p:pic>
      <p:pic>
        <p:nvPicPr>
          <p:cNvPr id="224" name="Picture 223" descr="DDNS Monogram in Globe Outline Style on Background Network Concept 71258750  Vector Art at Vecteezy">
            <a:extLst>
              <a:ext uri="{FF2B5EF4-FFF2-40B4-BE49-F238E27FC236}">
                <a16:creationId xmlns:a16="http://schemas.microsoft.com/office/drawing/2014/main" id="{905C8F92-1224-901B-CC57-87392C15340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264" t="19134" r="19667" b="18843"/>
          <a:stretch>
            <a:fillRect/>
          </a:stretch>
        </p:blipFill>
        <p:spPr>
          <a:xfrm>
            <a:off x="7424014" y="3773607"/>
            <a:ext cx="270742" cy="274972"/>
          </a:xfrm>
          <a:prstGeom prst="rect">
            <a:avLst/>
          </a:prstGeom>
        </p:spPr>
      </p:pic>
      <p:pic>
        <p:nvPicPr>
          <p:cNvPr id="225" name="Picture 224" descr="Vpn Icon Vector Virtual Private Network Stock Vector (Royalty Free)  1521229949 | Shutterstock">
            <a:extLst>
              <a:ext uri="{FF2B5EF4-FFF2-40B4-BE49-F238E27FC236}">
                <a16:creationId xmlns:a16="http://schemas.microsoft.com/office/drawing/2014/main" id="{77082E23-3631-2E58-50E5-1AD1B5E686C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2308" t="19874" r="22213" b="26823"/>
          <a:stretch>
            <a:fillRect/>
          </a:stretch>
        </p:blipFill>
        <p:spPr>
          <a:xfrm>
            <a:off x="7411686" y="4048579"/>
            <a:ext cx="356138" cy="368486"/>
          </a:xfrm>
          <a:prstGeom prst="rect">
            <a:avLst/>
          </a:prstGeom>
        </p:spPr>
      </p:pic>
      <p:pic>
        <p:nvPicPr>
          <p:cNvPr id="226" name="Picture 225" descr="Laptop illustration Images - Free Download on Freepik">
            <a:extLst>
              <a:ext uri="{FF2B5EF4-FFF2-40B4-BE49-F238E27FC236}">
                <a16:creationId xmlns:a16="http://schemas.microsoft.com/office/drawing/2014/main" id="{71743696-4BA6-B242-5266-FEA17B5F32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9220" y="1164019"/>
            <a:ext cx="431409" cy="431409"/>
          </a:xfrm>
          <a:prstGeom prst="rect">
            <a:avLst/>
          </a:prstGeom>
        </p:spPr>
      </p:pic>
      <p:pic>
        <p:nvPicPr>
          <p:cNvPr id="227" name="Picture 226" descr="Cell Phone Vector Icon 351222 Vector Art at Vecteezy">
            <a:extLst>
              <a:ext uri="{FF2B5EF4-FFF2-40B4-BE49-F238E27FC236}">
                <a16:creationId xmlns:a16="http://schemas.microsoft.com/office/drawing/2014/main" id="{F3A41F80-B62D-67AA-EFE7-BFCB592AF9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4562022" y="1175885"/>
            <a:ext cx="379771" cy="379771"/>
          </a:xfrm>
          <a:prstGeom prst="rect">
            <a:avLst/>
          </a:prstGeom>
        </p:spPr>
      </p:pic>
      <p:pic>
        <p:nvPicPr>
          <p:cNvPr id="228" name="Picture 227" descr="BME680 sensor, temperature humidity sensor CJMCU-680 pressure height  development board Ultra-small : Amazon.com.be: Automotive">
            <a:extLst>
              <a:ext uri="{FF2B5EF4-FFF2-40B4-BE49-F238E27FC236}">
                <a16:creationId xmlns:a16="http://schemas.microsoft.com/office/drawing/2014/main" id="{D239E851-FCE0-8054-FD8B-08B5AC8A7E6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b="41866"/>
          <a:stretch>
            <a:fillRect/>
          </a:stretch>
        </p:blipFill>
        <p:spPr>
          <a:xfrm rot="16200000">
            <a:off x="2382209" y="3977334"/>
            <a:ext cx="572407" cy="503427"/>
          </a:xfrm>
          <a:prstGeom prst="rect">
            <a:avLst/>
          </a:prstGeom>
        </p:spPr>
      </p:pic>
      <p:pic>
        <p:nvPicPr>
          <p:cNvPr id="229" name="Picture 228" descr="1 relay module 5 Vdc 10A (assembled) — Arduino Online Shop">
            <a:extLst>
              <a:ext uri="{FF2B5EF4-FFF2-40B4-BE49-F238E27FC236}">
                <a16:creationId xmlns:a16="http://schemas.microsoft.com/office/drawing/2014/main" id="{B32B5DB2-159C-1C0B-0349-D1CE867D6CA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1545" t="11514" r="19710" b="11514"/>
          <a:stretch>
            <a:fillRect/>
          </a:stretch>
        </p:blipFill>
        <p:spPr>
          <a:xfrm>
            <a:off x="1583960" y="4620370"/>
            <a:ext cx="281214" cy="220877"/>
          </a:xfrm>
          <a:prstGeom prst="rect">
            <a:avLst/>
          </a:prstGeom>
        </p:spPr>
      </p:pic>
      <p:pic>
        <p:nvPicPr>
          <p:cNvPr id="230" name="Picture 229" descr="top-down view of a PM2.5 dust sensor with a small cooling fan clearly visible, electronic component on a clean white background">
            <a:extLst>
              <a:ext uri="{FF2B5EF4-FFF2-40B4-BE49-F238E27FC236}">
                <a16:creationId xmlns:a16="http://schemas.microsoft.com/office/drawing/2014/main" id="{8A8A0207-5D5A-A410-D9A1-16ABF722D24B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4882" t="18626" r="12569" b="15955"/>
          <a:stretch>
            <a:fillRect/>
          </a:stretch>
        </p:blipFill>
        <p:spPr>
          <a:xfrm>
            <a:off x="562806" y="3978187"/>
            <a:ext cx="420160" cy="548979"/>
          </a:xfrm>
          <a:prstGeom prst="rect">
            <a:avLst/>
          </a:prstGeom>
        </p:spPr>
      </p:pic>
      <p:pic>
        <p:nvPicPr>
          <p:cNvPr id="219" name="Picture 218" descr="HCL:Raspberry Pi4 - openSUSE Wiki">
            <a:extLst>
              <a:ext uri="{FF2B5EF4-FFF2-40B4-BE49-F238E27FC236}">
                <a16:creationId xmlns:a16="http://schemas.microsoft.com/office/drawing/2014/main" id="{47FD661F-5A8E-4678-20F4-8D995C298DD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13832" y="4074075"/>
            <a:ext cx="447505" cy="296221"/>
          </a:xfrm>
          <a:prstGeom prst="rect">
            <a:avLst/>
          </a:prstGeom>
        </p:spPr>
      </p:pic>
      <p:pic>
        <p:nvPicPr>
          <p:cNvPr id="217" name="Picture 216">
            <a:extLst>
              <a:ext uri="{FF2B5EF4-FFF2-40B4-BE49-F238E27FC236}">
                <a16:creationId xmlns:a16="http://schemas.microsoft.com/office/drawing/2014/main" id="{34D96208-0CC8-6BE1-BE17-7726AE5C2711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8950" t="27362" r="9222" b="18247"/>
          <a:stretch>
            <a:fillRect/>
          </a:stretch>
        </p:blipFill>
        <p:spPr>
          <a:xfrm>
            <a:off x="1419302" y="3767536"/>
            <a:ext cx="612508" cy="407134"/>
          </a:xfrm>
          <a:prstGeom prst="rect">
            <a:avLst/>
          </a:prstGeom>
        </p:spPr>
      </p:pic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C15792B9-66F3-5F3B-938D-35D8710E1B26}"/>
              </a:ext>
            </a:extLst>
          </p:cNvPr>
          <p:cNvCxnSpPr>
            <a:cxnSpLocks/>
          </p:cNvCxnSpPr>
          <p:nvPr/>
        </p:nvCxnSpPr>
        <p:spPr>
          <a:xfrm flipV="1">
            <a:off x="8487865" y="2512107"/>
            <a:ext cx="0" cy="148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2" name="Google Shape;132;p7">
            <a:extLst>
              <a:ext uri="{FF2B5EF4-FFF2-40B4-BE49-F238E27FC236}">
                <a16:creationId xmlns:a16="http://schemas.microsoft.com/office/drawing/2014/main" id="{A9A26AF2-B083-FDA1-23CA-7438AAE73F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91276" y="211790"/>
            <a:ext cx="7696200" cy="52892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noProof="0" dirty="0"/>
              <a:t>Arhitectura Sistemului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033D37-865B-1226-762A-F4B8CAE02634}"/>
              </a:ext>
            </a:extLst>
          </p:cNvPr>
          <p:cNvSpPr/>
          <p:nvPr/>
        </p:nvSpPr>
        <p:spPr>
          <a:xfrm>
            <a:off x="1300814" y="3779631"/>
            <a:ext cx="837586" cy="392483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ESP32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6EEFD1-E619-A35A-91A0-AD3F4AC73639}"/>
              </a:ext>
            </a:extLst>
          </p:cNvPr>
          <p:cNvSpPr/>
          <p:nvPr/>
        </p:nvSpPr>
        <p:spPr>
          <a:xfrm>
            <a:off x="3860286" y="3773607"/>
            <a:ext cx="1588314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2"/>
                </a:solidFill>
              </a:rPr>
              <a:t>SISTEM DE OPERARE</a:t>
            </a:r>
            <a:endParaRPr lang="es-ES" sz="1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266D9DB-5086-611E-0C9E-D1E67C3392ED}"/>
              </a:ext>
            </a:extLst>
          </p:cNvPr>
          <p:cNvGrpSpPr/>
          <p:nvPr/>
        </p:nvGrpSpPr>
        <p:grpSpPr>
          <a:xfrm rot="21248859" flipH="1">
            <a:off x="-1127513" y="4975830"/>
            <a:ext cx="2255027" cy="62243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61C3DD9B-77C9-28AB-466D-F427AAD50F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69E189A-506F-AD9A-8AF7-F759B263B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93AF1B33-72AB-4B6D-D282-4E83FE409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55958BD-F0A5-B500-DC89-16F480D6BD2D}"/>
              </a:ext>
            </a:extLst>
          </p:cNvPr>
          <p:cNvGrpSpPr/>
          <p:nvPr/>
        </p:nvGrpSpPr>
        <p:grpSpPr>
          <a:xfrm rot="11700000" flipH="1">
            <a:off x="7603109" y="13472"/>
            <a:ext cx="2254378" cy="622288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AD289E0F-FB71-9F8E-7524-19C66D646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F38970AA-4EB8-FDE5-51D8-5A0E42EFF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EFFA62B1-6826-F5D0-C817-30D3B0EFF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508D1781-3C8D-9BEB-7F8D-83EC66A4A51C}"/>
              </a:ext>
            </a:extLst>
          </p:cNvPr>
          <p:cNvSpPr/>
          <p:nvPr/>
        </p:nvSpPr>
        <p:spPr>
          <a:xfrm>
            <a:off x="3747356" y="4048579"/>
            <a:ext cx="1832523" cy="392483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RASPBERRY PI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56F64E-7523-E4A1-7562-C14211C480BD}"/>
              </a:ext>
            </a:extLst>
          </p:cNvPr>
          <p:cNvSpPr/>
          <p:nvPr/>
        </p:nvSpPr>
        <p:spPr>
          <a:xfrm>
            <a:off x="481098" y="3841410"/>
            <a:ext cx="620357" cy="273554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DHT</a:t>
            </a:r>
            <a:endParaRPr lang="es-ES" dirty="0">
              <a:solidFill>
                <a:schemeClr val="bg2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14FD7BB-88EF-9513-DD22-6F580140AED0}"/>
              </a:ext>
            </a:extLst>
          </p:cNvPr>
          <p:cNvCxnSpPr>
            <a:cxnSpLocks/>
            <a:stCxn id="15" idx="3"/>
            <a:endCxn id="3" idx="1"/>
          </p:cNvCxnSpPr>
          <p:nvPr/>
        </p:nvCxnSpPr>
        <p:spPr>
          <a:xfrm flipV="1">
            <a:off x="1101455" y="3975873"/>
            <a:ext cx="199359" cy="2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5E07849E-7A1E-83E8-545F-5D9213337829}"/>
              </a:ext>
            </a:extLst>
          </p:cNvPr>
          <p:cNvSpPr/>
          <p:nvPr/>
        </p:nvSpPr>
        <p:spPr>
          <a:xfrm>
            <a:off x="3082818" y="2669685"/>
            <a:ext cx="3143250" cy="30823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WI - FI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780B21-85A4-6218-7A03-C7FFB56042E5}"/>
              </a:ext>
            </a:extLst>
          </p:cNvPr>
          <p:cNvSpPr/>
          <p:nvPr/>
        </p:nvSpPr>
        <p:spPr>
          <a:xfrm>
            <a:off x="3862362" y="3505626"/>
            <a:ext cx="837583" cy="274972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RPC</a:t>
            </a:r>
            <a:endParaRPr lang="es-ES"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D3C2DA5-79EC-1E75-5390-2F571E02E7C1}"/>
              </a:ext>
            </a:extLst>
          </p:cNvPr>
          <p:cNvCxnSpPr>
            <a:cxnSpLocks/>
          </p:cNvCxnSpPr>
          <p:nvPr/>
        </p:nvCxnSpPr>
        <p:spPr>
          <a:xfrm flipV="1">
            <a:off x="1554507" y="2663712"/>
            <a:ext cx="0" cy="8409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DC38C6C-72E5-5124-12FE-19FD3DE859DD}"/>
              </a:ext>
            </a:extLst>
          </p:cNvPr>
          <p:cNvCxnSpPr>
            <a:cxnSpLocks/>
          </p:cNvCxnSpPr>
          <p:nvPr/>
        </p:nvCxnSpPr>
        <p:spPr>
          <a:xfrm flipV="1">
            <a:off x="5090615" y="2975657"/>
            <a:ext cx="0" cy="804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D9D3F1D-9B32-0945-3B44-A60EF4D565EF}"/>
              </a:ext>
            </a:extLst>
          </p:cNvPr>
          <p:cNvCxnSpPr>
            <a:cxnSpLocks/>
          </p:cNvCxnSpPr>
          <p:nvPr/>
        </p:nvCxnSpPr>
        <p:spPr>
          <a:xfrm>
            <a:off x="4264925" y="2975657"/>
            <a:ext cx="0" cy="529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7E703812-B75F-A81F-C46C-EDD63DBDA8D2}"/>
              </a:ext>
            </a:extLst>
          </p:cNvPr>
          <p:cNvSpPr/>
          <p:nvPr/>
        </p:nvSpPr>
        <p:spPr>
          <a:xfrm>
            <a:off x="1328149" y="3504659"/>
            <a:ext cx="782916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MQTT</a:t>
            </a:r>
            <a:endParaRPr lang="es-E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174F91F-3F8B-1B47-E406-468A68E65F7C}"/>
              </a:ext>
            </a:extLst>
          </p:cNvPr>
          <p:cNvSpPr/>
          <p:nvPr/>
        </p:nvSpPr>
        <p:spPr>
          <a:xfrm>
            <a:off x="516410" y="1117615"/>
            <a:ext cx="8294414" cy="30823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END USER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BD533C7D-9D46-44AF-26FB-4E7DCAFA4C13}"/>
              </a:ext>
            </a:extLst>
          </p:cNvPr>
          <p:cNvSpPr/>
          <p:nvPr/>
        </p:nvSpPr>
        <p:spPr>
          <a:xfrm>
            <a:off x="925450" y="1427188"/>
            <a:ext cx="1588314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WEB</a:t>
            </a:r>
            <a:endParaRPr lang="es-ES" dirty="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BBC4378F-CC62-5BFA-6144-EB26EF008053}"/>
              </a:ext>
            </a:extLst>
          </p:cNvPr>
          <p:cNvSpPr/>
          <p:nvPr/>
        </p:nvSpPr>
        <p:spPr>
          <a:xfrm>
            <a:off x="3834148" y="1425818"/>
            <a:ext cx="1588314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Android</a:t>
            </a:r>
            <a:endParaRPr lang="es-ES" dirty="0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6666C230-38B0-CD42-4657-C2B782849894}"/>
              </a:ext>
            </a:extLst>
          </p:cNvPr>
          <p:cNvSpPr/>
          <p:nvPr/>
        </p:nvSpPr>
        <p:spPr>
          <a:xfrm>
            <a:off x="6831786" y="1424317"/>
            <a:ext cx="1588314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iOS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29A6E2A6-2C18-4391-3E8B-CC0FC1A924BB}"/>
              </a:ext>
            </a:extLst>
          </p:cNvPr>
          <p:cNvCxnSpPr>
            <a:cxnSpLocks/>
            <a:stCxn id="128" idx="2"/>
          </p:cNvCxnSpPr>
          <p:nvPr/>
        </p:nvCxnSpPr>
        <p:spPr>
          <a:xfrm>
            <a:off x="1719607" y="1702160"/>
            <a:ext cx="0" cy="688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B45C32A0-DD91-4BF6-4C12-565CBA2E50F0}"/>
              </a:ext>
            </a:extLst>
          </p:cNvPr>
          <p:cNvCxnSpPr>
            <a:cxnSpLocks/>
            <a:stCxn id="129" idx="2"/>
            <a:endCxn id="47" idx="0"/>
          </p:cNvCxnSpPr>
          <p:nvPr/>
        </p:nvCxnSpPr>
        <p:spPr>
          <a:xfrm>
            <a:off x="4628305" y="1700790"/>
            <a:ext cx="0" cy="690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5E04694F-14F5-2580-E5B8-0E610ABA47BD}"/>
              </a:ext>
            </a:extLst>
          </p:cNvPr>
          <p:cNvCxnSpPr>
            <a:cxnSpLocks/>
          </p:cNvCxnSpPr>
          <p:nvPr/>
        </p:nvCxnSpPr>
        <p:spPr>
          <a:xfrm>
            <a:off x="7646697" y="1699289"/>
            <a:ext cx="0" cy="691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0ECBD5A-0966-5088-C0AB-89B5313946E4}"/>
              </a:ext>
            </a:extLst>
          </p:cNvPr>
          <p:cNvSpPr/>
          <p:nvPr/>
        </p:nvSpPr>
        <p:spPr>
          <a:xfrm>
            <a:off x="7142193" y="4048579"/>
            <a:ext cx="837586" cy="392483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VPN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54D4CA-086C-8992-E642-184AC0263FE6}"/>
              </a:ext>
            </a:extLst>
          </p:cNvPr>
          <p:cNvSpPr/>
          <p:nvPr/>
        </p:nvSpPr>
        <p:spPr>
          <a:xfrm>
            <a:off x="7142193" y="3780598"/>
            <a:ext cx="837586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DDNS</a:t>
            </a:r>
            <a:endParaRPr lang="es-E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2AA6C77-D7FD-B5C1-F180-52BE649536F3}"/>
              </a:ext>
            </a:extLst>
          </p:cNvPr>
          <p:cNvCxnSpPr>
            <a:cxnSpLocks/>
          </p:cNvCxnSpPr>
          <p:nvPr/>
        </p:nvCxnSpPr>
        <p:spPr>
          <a:xfrm flipH="1">
            <a:off x="7973055" y="3996044"/>
            <a:ext cx="5144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00D801A-62D5-297D-E9FF-7AA3BD7FBAE1}"/>
              </a:ext>
            </a:extLst>
          </p:cNvPr>
          <p:cNvCxnSpPr>
            <a:cxnSpLocks/>
          </p:cNvCxnSpPr>
          <p:nvPr/>
        </p:nvCxnSpPr>
        <p:spPr>
          <a:xfrm>
            <a:off x="5579879" y="4155144"/>
            <a:ext cx="15623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894B071-5D32-0552-2AF0-57A937857610}"/>
              </a:ext>
            </a:extLst>
          </p:cNvPr>
          <p:cNvCxnSpPr>
            <a:cxnSpLocks/>
          </p:cNvCxnSpPr>
          <p:nvPr/>
        </p:nvCxnSpPr>
        <p:spPr>
          <a:xfrm flipH="1">
            <a:off x="5579879" y="4349162"/>
            <a:ext cx="15623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35848F84-7802-6782-7386-0488B2825BCE}"/>
              </a:ext>
            </a:extLst>
          </p:cNvPr>
          <p:cNvSpPr/>
          <p:nvPr/>
        </p:nvSpPr>
        <p:spPr>
          <a:xfrm>
            <a:off x="481098" y="2391112"/>
            <a:ext cx="8294414" cy="274972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DDNS</a:t>
            </a:r>
            <a:endParaRPr lang="es-ES" dirty="0"/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D771E4B-0E4C-63A7-D7E7-09A520E63651}"/>
              </a:ext>
            </a:extLst>
          </p:cNvPr>
          <p:cNvCxnSpPr>
            <a:cxnSpLocks/>
          </p:cNvCxnSpPr>
          <p:nvPr/>
        </p:nvCxnSpPr>
        <p:spPr>
          <a:xfrm>
            <a:off x="7984007" y="3847833"/>
            <a:ext cx="1419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19D80D23-3483-5690-B0F1-2EA1CBF77225}"/>
              </a:ext>
            </a:extLst>
          </p:cNvPr>
          <p:cNvCxnSpPr>
            <a:cxnSpLocks/>
          </p:cNvCxnSpPr>
          <p:nvPr/>
        </p:nvCxnSpPr>
        <p:spPr>
          <a:xfrm flipV="1">
            <a:off x="8125915" y="2663712"/>
            <a:ext cx="0" cy="1184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3" name="Rectangle 182">
            <a:extLst>
              <a:ext uri="{FF2B5EF4-FFF2-40B4-BE49-F238E27FC236}">
                <a16:creationId xmlns:a16="http://schemas.microsoft.com/office/drawing/2014/main" id="{A79393E5-5818-D4FD-170D-AAF4BA268D38}"/>
              </a:ext>
            </a:extLst>
          </p:cNvPr>
          <p:cNvSpPr/>
          <p:nvPr/>
        </p:nvSpPr>
        <p:spPr>
          <a:xfrm>
            <a:off x="481098" y="4093974"/>
            <a:ext cx="620357" cy="273554"/>
          </a:xfrm>
          <a:prstGeom prst="rect">
            <a:avLst/>
          </a:prstGeom>
          <a:solidFill>
            <a:srgbClr val="667E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Praf</a:t>
            </a:r>
            <a:endParaRPr lang="es-ES" dirty="0">
              <a:solidFill>
                <a:schemeClr val="bg2"/>
              </a:solidFill>
            </a:endParaRP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69D0BE99-F246-D591-FC63-ABCFA79DEA8D}"/>
              </a:ext>
            </a:extLst>
          </p:cNvPr>
          <p:cNvCxnSpPr>
            <a:cxnSpLocks/>
            <a:stCxn id="183" idx="3"/>
          </p:cNvCxnSpPr>
          <p:nvPr/>
        </p:nvCxnSpPr>
        <p:spPr>
          <a:xfrm flipV="1">
            <a:off x="1101455" y="4132113"/>
            <a:ext cx="199359" cy="98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7" name="Rectangle 186">
            <a:extLst>
              <a:ext uri="{FF2B5EF4-FFF2-40B4-BE49-F238E27FC236}">
                <a16:creationId xmlns:a16="http://schemas.microsoft.com/office/drawing/2014/main" id="{CBA1E418-F12A-7972-C9CB-CC0079595C2E}"/>
              </a:ext>
            </a:extLst>
          </p:cNvPr>
          <p:cNvSpPr/>
          <p:nvPr/>
        </p:nvSpPr>
        <p:spPr>
          <a:xfrm>
            <a:off x="481097" y="4357240"/>
            <a:ext cx="620357" cy="273554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O2</a:t>
            </a:r>
            <a:endParaRPr lang="es-ES" dirty="0">
              <a:solidFill>
                <a:schemeClr val="bg2"/>
              </a:solidFill>
            </a:endParaRPr>
          </a:p>
        </p:txBody>
      </p: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6427A89E-E8A9-223B-4244-B7572081C08C}"/>
              </a:ext>
            </a:extLst>
          </p:cNvPr>
          <p:cNvCxnSpPr>
            <a:cxnSpLocks/>
            <a:stCxn id="187" idx="3"/>
          </p:cNvCxnSpPr>
          <p:nvPr/>
        </p:nvCxnSpPr>
        <p:spPr>
          <a:xfrm flipV="1">
            <a:off x="1101454" y="4162574"/>
            <a:ext cx="422546" cy="331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2" name="Rectangle 191">
            <a:extLst>
              <a:ext uri="{FF2B5EF4-FFF2-40B4-BE49-F238E27FC236}">
                <a16:creationId xmlns:a16="http://schemas.microsoft.com/office/drawing/2014/main" id="{CFC2E5CF-99CF-CB16-89DE-B8522DD00C50}"/>
              </a:ext>
            </a:extLst>
          </p:cNvPr>
          <p:cNvSpPr/>
          <p:nvPr/>
        </p:nvSpPr>
        <p:spPr>
          <a:xfrm>
            <a:off x="2336307" y="3839707"/>
            <a:ext cx="620357" cy="273554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CO2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DAB6391E-2C04-F064-AEBB-921976651B92}"/>
              </a:ext>
            </a:extLst>
          </p:cNvPr>
          <p:cNvSpPr/>
          <p:nvPr/>
        </p:nvSpPr>
        <p:spPr>
          <a:xfrm>
            <a:off x="2336307" y="4092271"/>
            <a:ext cx="620357" cy="273554"/>
          </a:xfrm>
          <a:prstGeom prst="rect">
            <a:avLst/>
          </a:prstGeom>
          <a:solidFill>
            <a:srgbClr val="667E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Gaze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72B1E811-7219-B7F9-04B2-C54CF899ADEC}"/>
              </a:ext>
            </a:extLst>
          </p:cNvPr>
          <p:cNvSpPr/>
          <p:nvPr/>
        </p:nvSpPr>
        <p:spPr>
          <a:xfrm>
            <a:off x="2336306" y="4355537"/>
            <a:ext cx="620357" cy="273554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hPa</a:t>
            </a:r>
            <a:endParaRPr lang="es-ES" dirty="0">
              <a:solidFill>
                <a:schemeClr val="bg2"/>
              </a:solidFill>
            </a:endParaRPr>
          </a:p>
        </p:txBody>
      </p:sp>
      <p:cxnSp>
        <p:nvCxnSpPr>
          <p:cNvPr id="195" name="Straight Arrow Connector 194">
            <a:extLst>
              <a:ext uri="{FF2B5EF4-FFF2-40B4-BE49-F238E27FC236}">
                <a16:creationId xmlns:a16="http://schemas.microsoft.com/office/drawing/2014/main" id="{C4D31892-AD47-54F7-32F9-0F4E89C421E0}"/>
              </a:ext>
            </a:extLst>
          </p:cNvPr>
          <p:cNvCxnSpPr>
            <a:cxnSpLocks/>
            <a:stCxn id="192" idx="1"/>
            <a:endCxn id="3" idx="3"/>
          </p:cNvCxnSpPr>
          <p:nvPr/>
        </p:nvCxnSpPr>
        <p:spPr>
          <a:xfrm flipH="1" flipV="1">
            <a:off x="2138400" y="3975873"/>
            <a:ext cx="197907" cy="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1B4D46D9-6E14-5BA3-DB35-D8434BC22A86}"/>
              </a:ext>
            </a:extLst>
          </p:cNvPr>
          <p:cNvCxnSpPr>
            <a:cxnSpLocks/>
            <a:stCxn id="193" idx="1"/>
          </p:cNvCxnSpPr>
          <p:nvPr/>
        </p:nvCxnSpPr>
        <p:spPr>
          <a:xfrm flipH="1" flipV="1">
            <a:off x="2144357" y="4172114"/>
            <a:ext cx="191950" cy="56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10FC0D2B-333E-8A78-ABB1-A1BBE1D6795C}"/>
              </a:ext>
            </a:extLst>
          </p:cNvPr>
          <p:cNvCxnSpPr>
            <a:cxnSpLocks/>
            <a:stCxn id="194" idx="1"/>
          </p:cNvCxnSpPr>
          <p:nvPr/>
        </p:nvCxnSpPr>
        <p:spPr>
          <a:xfrm flipH="1" flipV="1">
            <a:off x="1913761" y="4172114"/>
            <a:ext cx="422545" cy="320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1D0ACD3D-EF74-D6D6-F074-5F023A2DC3B8}"/>
              </a:ext>
            </a:extLst>
          </p:cNvPr>
          <p:cNvCxnSpPr>
            <a:cxnSpLocks/>
          </p:cNvCxnSpPr>
          <p:nvPr/>
        </p:nvCxnSpPr>
        <p:spPr>
          <a:xfrm>
            <a:off x="1884707" y="2663712"/>
            <a:ext cx="0" cy="8409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0" name="Rectangle 209">
            <a:extLst>
              <a:ext uri="{FF2B5EF4-FFF2-40B4-BE49-F238E27FC236}">
                <a16:creationId xmlns:a16="http://schemas.microsoft.com/office/drawing/2014/main" id="{48FBCFBB-3E5D-3F58-836E-33608DAFCA0E}"/>
              </a:ext>
            </a:extLst>
          </p:cNvPr>
          <p:cNvSpPr/>
          <p:nvPr/>
        </p:nvSpPr>
        <p:spPr>
          <a:xfrm rot="5400000">
            <a:off x="1726098" y="2950150"/>
            <a:ext cx="571293" cy="190533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RPC</a:t>
            </a:r>
            <a:endParaRPr lang="es-ES" dirty="0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B5A339C8-9E7B-A106-BB0F-A30EE9CB164C}"/>
              </a:ext>
            </a:extLst>
          </p:cNvPr>
          <p:cNvSpPr/>
          <p:nvPr/>
        </p:nvSpPr>
        <p:spPr>
          <a:xfrm>
            <a:off x="1361068" y="4611243"/>
            <a:ext cx="715624" cy="273554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</a:rPr>
              <a:t>RELEU</a:t>
            </a:r>
            <a:endParaRPr lang="es-ES" sz="1200" dirty="0"/>
          </a:p>
        </p:txBody>
      </p: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2CF964E7-FCAE-A0C7-9FA1-DEF8FF88B662}"/>
              </a:ext>
            </a:extLst>
          </p:cNvPr>
          <p:cNvCxnSpPr>
            <a:cxnSpLocks/>
            <a:stCxn id="3" idx="2"/>
            <a:endCxn id="211" idx="0"/>
          </p:cNvCxnSpPr>
          <p:nvPr/>
        </p:nvCxnSpPr>
        <p:spPr>
          <a:xfrm flipH="1">
            <a:off x="1718880" y="4172114"/>
            <a:ext cx="727" cy="439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463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AD293982-5FC6-5B93-5A88-4EACBCD84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AD00005-0CD0-1EBD-FE36-451FD7371D7E}"/>
              </a:ext>
            </a:extLst>
          </p:cNvPr>
          <p:cNvGrpSpPr/>
          <p:nvPr/>
        </p:nvGrpSpPr>
        <p:grpSpPr>
          <a:xfrm rot="286956" flipH="1">
            <a:off x="-665445" y="4832284"/>
            <a:ext cx="2255027" cy="62243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BDE7D23B-A9E7-A416-7D33-5F188F68A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090E3FE5-6D93-69A7-479B-3FE217821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60CBEF2B-018B-C75B-B53A-118201D81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86A6700-C279-F881-C3F4-6DA280BC46FA}"/>
              </a:ext>
            </a:extLst>
          </p:cNvPr>
          <p:cNvGrpSpPr/>
          <p:nvPr/>
        </p:nvGrpSpPr>
        <p:grpSpPr>
          <a:xfrm rot="12651836" flipH="1">
            <a:off x="7633589" y="-17008"/>
            <a:ext cx="2254378" cy="622288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CE7E0484-5CA2-608B-0EF5-E32B109EC8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52BBBBAD-BA7D-DFFF-300C-3A2436D21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87388A02-2A19-654F-D86D-D9DD5BFA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pic>
        <p:nvPicPr>
          <p:cNvPr id="218" name="Picture 217">
            <a:extLst>
              <a:ext uri="{FF2B5EF4-FFF2-40B4-BE49-F238E27FC236}">
                <a16:creationId xmlns:a16="http://schemas.microsoft.com/office/drawing/2014/main" id="{CE158D97-4D2C-B35F-FD48-D45C030ABFF2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950" t="27362" r="9222" b="18247"/>
          <a:stretch>
            <a:fillRect/>
          </a:stretch>
        </p:blipFill>
        <p:spPr>
          <a:xfrm>
            <a:off x="1611604" y="4011187"/>
            <a:ext cx="916577" cy="609248"/>
          </a:xfrm>
          <a:prstGeom prst="rect">
            <a:avLst/>
          </a:prstGeom>
        </p:spPr>
      </p:pic>
      <p:pic>
        <p:nvPicPr>
          <p:cNvPr id="5" name="Picture 4" descr="BME680 sensor, temperature humidity sensor CJMCU-680 pressure height  development board Ultra-small : Amazon.com.be: Automotive">
            <a:extLst>
              <a:ext uri="{FF2B5EF4-FFF2-40B4-BE49-F238E27FC236}">
                <a16:creationId xmlns:a16="http://schemas.microsoft.com/office/drawing/2014/main" id="{29149277-5D57-A9BB-C392-062EAAA7C0F0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b="41866"/>
          <a:stretch>
            <a:fillRect/>
          </a:stretch>
        </p:blipFill>
        <p:spPr>
          <a:xfrm rot="16200000">
            <a:off x="1734452" y="3064531"/>
            <a:ext cx="673054" cy="591945"/>
          </a:xfrm>
          <a:prstGeom prst="rect">
            <a:avLst/>
          </a:prstGeom>
        </p:spPr>
      </p:pic>
      <p:pic>
        <p:nvPicPr>
          <p:cNvPr id="11" name="Picture 10" descr="1 relay module 5 Vdc 10A (assembled) — Arduino Online Shop">
            <a:extLst>
              <a:ext uri="{FF2B5EF4-FFF2-40B4-BE49-F238E27FC236}">
                <a16:creationId xmlns:a16="http://schemas.microsoft.com/office/drawing/2014/main" id="{07ADE403-E3C0-B35C-A591-44BFC0D89F3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1545" t="11514" r="19710" b="11514"/>
          <a:stretch>
            <a:fillRect/>
          </a:stretch>
        </p:blipFill>
        <p:spPr>
          <a:xfrm>
            <a:off x="426236" y="3991228"/>
            <a:ext cx="833718" cy="654836"/>
          </a:xfrm>
          <a:prstGeom prst="rect">
            <a:avLst/>
          </a:prstGeom>
        </p:spPr>
      </p:pic>
      <p:pic>
        <p:nvPicPr>
          <p:cNvPr id="12" name="Picture 11" descr="top-down view of a PM2.5 dust sensor with a small cooling fan clearly visible, electronic component on a clean white background">
            <a:extLst>
              <a:ext uri="{FF2B5EF4-FFF2-40B4-BE49-F238E27FC236}">
                <a16:creationId xmlns:a16="http://schemas.microsoft.com/office/drawing/2014/main" id="{4BA9B015-C286-1E65-123B-441810DD86EE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4882" t="18626" r="12569" b="15955"/>
          <a:stretch>
            <a:fillRect/>
          </a:stretch>
        </p:blipFill>
        <p:spPr>
          <a:xfrm>
            <a:off x="343377" y="2937777"/>
            <a:ext cx="999437" cy="845455"/>
          </a:xfrm>
          <a:prstGeom prst="rect">
            <a:avLst/>
          </a:prstGeom>
        </p:spPr>
      </p:pic>
      <p:pic>
        <p:nvPicPr>
          <p:cNvPr id="16" name="Picture 15" descr="HCL:Raspberry Pi4 - openSUSE Wiki">
            <a:extLst>
              <a:ext uri="{FF2B5EF4-FFF2-40B4-BE49-F238E27FC236}">
                <a16:creationId xmlns:a16="http://schemas.microsoft.com/office/drawing/2014/main" id="{28ADA9B8-B436-7E8A-C0FD-205ECDC16ED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096456" y="3603965"/>
            <a:ext cx="1583620" cy="104825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7665C089-F937-AB76-BC07-7C3763ADA606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20618" t="19144" r="20030" b="20425"/>
          <a:stretch>
            <a:fillRect/>
          </a:stretch>
        </p:blipFill>
        <p:spPr>
          <a:xfrm>
            <a:off x="7620086" y="1835840"/>
            <a:ext cx="536360" cy="546116"/>
          </a:xfrm>
          <a:prstGeom prst="rect">
            <a:avLst/>
          </a:prstGeom>
        </p:spPr>
      </p:pic>
      <p:pic>
        <p:nvPicPr>
          <p:cNvPr id="41" name="Picture 40" descr="Vpn Icon Vector Virtual Private Network Stock Vector (Royalty Free)  1521229949 | Shutterstock">
            <a:extLst>
              <a:ext uri="{FF2B5EF4-FFF2-40B4-BE49-F238E27FC236}">
                <a16:creationId xmlns:a16="http://schemas.microsoft.com/office/drawing/2014/main" id="{73286D37-B205-18DA-E218-0D2692A15E75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22308" t="19874" r="22213" b="26823"/>
          <a:stretch>
            <a:fillRect/>
          </a:stretch>
        </p:blipFill>
        <p:spPr>
          <a:xfrm>
            <a:off x="7613142" y="3004810"/>
            <a:ext cx="536360" cy="554957"/>
          </a:xfrm>
          <a:prstGeom prst="rect">
            <a:avLst/>
          </a:prstGeom>
        </p:spPr>
      </p:pic>
      <p:pic>
        <p:nvPicPr>
          <p:cNvPr id="43" name="Picture 42" descr="DDNS Monogram in Globe Outline Style on Background Network Concept 71258750  Vector Art at Vecteezy">
            <a:extLst>
              <a:ext uri="{FF2B5EF4-FFF2-40B4-BE49-F238E27FC236}">
                <a16:creationId xmlns:a16="http://schemas.microsoft.com/office/drawing/2014/main" id="{B3B1E53D-30E7-04B9-3E57-F2622343A918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 l="19264" t="19134" r="19667" b="18843"/>
          <a:stretch>
            <a:fillRect/>
          </a:stretch>
        </p:blipFill>
        <p:spPr>
          <a:xfrm>
            <a:off x="7646418" y="2468586"/>
            <a:ext cx="469808" cy="477149"/>
          </a:xfrm>
          <a:prstGeom prst="rect">
            <a:avLst/>
          </a:prstGeom>
        </p:spPr>
      </p:pic>
      <p:pic>
        <p:nvPicPr>
          <p:cNvPr id="44" name="Picture 43" descr="Internet-cloud Clip Art at Clker.com - vector clip art online, royalty free  &amp; public domain">
            <a:extLst>
              <a:ext uri="{FF2B5EF4-FFF2-40B4-BE49-F238E27FC236}">
                <a16:creationId xmlns:a16="http://schemas.microsoft.com/office/drawing/2014/main" id="{938792CA-672F-EE53-E6FB-A2FF3EA3551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009366" y="2169297"/>
            <a:ext cx="1125268" cy="963193"/>
          </a:xfrm>
          <a:prstGeom prst="rect">
            <a:avLst/>
          </a:prstGeom>
        </p:spPr>
      </p:pic>
      <p:pic>
        <p:nvPicPr>
          <p:cNvPr id="47" name="Picture 46" descr="Laptop illustration Images - Free Download on Freepik">
            <a:extLst>
              <a:ext uri="{FF2B5EF4-FFF2-40B4-BE49-F238E27FC236}">
                <a16:creationId xmlns:a16="http://schemas.microsoft.com/office/drawing/2014/main" id="{E01CE3E9-0608-7A82-8922-B9A81EFD879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26236" y="194982"/>
            <a:ext cx="1085850" cy="1085850"/>
          </a:xfrm>
          <a:prstGeom prst="rect">
            <a:avLst/>
          </a:prstGeom>
        </p:spPr>
      </p:pic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57C9821-C382-DD60-1169-F88F7D34A950}"/>
              </a:ext>
            </a:extLst>
          </p:cNvPr>
          <p:cNvCxnSpPr>
            <a:cxnSpLocks/>
            <a:stCxn id="154" idx="3"/>
            <a:endCxn id="44" idx="0"/>
          </p:cNvCxnSpPr>
          <p:nvPr/>
        </p:nvCxnSpPr>
        <p:spPr>
          <a:xfrm>
            <a:off x="3196618" y="752160"/>
            <a:ext cx="1375382" cy="141713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FE66460-52B9-BCE6-508C-FC1AAA0AFD87}"/>
              </a:ext>
            </a:extLst>
          </p:cNvPr>
          <p:cNvCxnSpPr>
            <a:cxnSpLocks/>
            <a:stCxn id="218" idx="3"/>
            <a:endCxn id="150" idx="1"/>
          </p:cNvCxnSpPr>
          <p:nvPr/>
        </p:nvCxnSpPr>
        <p:spPr>
          <a:xfrm>
            <a:off x="2528181" y="4315811"/>
            <a:ext cx="26879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7863FE8-4FCF-E7DD-E692-A93BE8C130A3}"/>
              </a:ext>
            </a:extLst>
          </p:cNvPr>
          <p:cNvCxnSpPr>
            <a:stCxn id="44" idx="3"/>
            <a:endCxn id="39" idx="1"/>
          </p:cNvCxnSpPr>
          <p:nvPr/>
        </p:nvCxnSpPr>
        <p:spPr>
          <a:xfrm flipV="1">
            <a:off x="5134634" y="2108898"/>
            <a:ext cx="2485452" cy="54199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85074A67-6AE9-97EE-B03D-F36EA25D65D3}"/>
              </a:ext>
            </a:extLst>
          </p:cNvPr>
          <p:cNvCxnSpPr>
            <a:cxnSpLocks/>
            <a:stCxn id="5" idx="1"/>
            <a:endCxn id="218" idx="0"/>
          </p:cNvCxnSpPr>
          <p:nvPr/>
        </p:nvCxnSpPr>
        <p:spPr>
          <a:xfrm flipH="1">
            <a:off x="2069893" y="3697031"/>
            <a:ext cx="1087" cy="3141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53F3336B-9C19-F1F3-96F1-DDD2E7400096}"/>
              </a:ext>
            </a:extLst>
          </p:cNvPr>
          <p:cNvCxnSpPr>
            <a:cxnSpLocks/>
          </p:cNvCxnSpPr>
          <p:nvPr/>
        </p:nvCxnSpPr>
        <p:spPr>
          <a:xfrm>
            <a:off x="1342814" y="3783232"/>
            <a:ext cx="294887" cy="2685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B06970FB-0109-C1C7-B030-5523E37803DE}"/>
              </a:ext>
            </a:extLst>
          </p:cNvPr>
          <p:cNvCxnSpPr>
            <a:cxnSpLocks/>
            <a:stCxn id="11" idx="3"/>
            <a:endCxn id="218" idx="1"/>
          </p:cNvCxnSpPr>
          <p:nvPr/>
        </p:nvCxnSpPr>
        <p:spPr>
          <a:xfrm flipV="1">
            <a:off x="1259954" y="4315811"/>
            <a:ext cx="351650" cy="28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0F618E43-4E22-260D-117A-5B9599EE3788}"/>
              </a:ext>
            </a:extLst>
          </p:cNvPr>
          <p:cNvSpPr/>
          <p:nvPr/>
        </p:nvSpPr>
        <p:spPr>
          <a:xfrm>
            <a:off x="426236" y="155876"/>
            <a:ext cx="1819071" cy="16986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END USER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0A8C2146-421C-825D-A7C1-53A570C309D0}"/>
              </a:ext>
            </a:extLst>
          </p:cNvPr>
          <p:cNvSpPr/>
          <p:nvPr/>
        </p:nvSpPr>
        <p:spPr>
          <a:xfrm>
            <a:off x="1651099" y="4648330"/>
            <a:ext cx="833718" cy="24065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ESP32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2EB0A75F-036B-3C34-1797-1CE34DF9B4FF}"/>
              </a:ext>
            </a:extLst>
          </p:cNvPr>
          <p:cNvSpPr/>
          <p:nvPr/>
        </p:nvSpPr>
        <p:spPr>
          <a:xfrm>
            <a:off x="7118209" y="4704852"/>
            <a:ext cx="1561867" cy="180521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RASPBERRY PI</a:t>
            </a:r>
            <a:endParaRPr lang="ro-RO" dirty="0">
              <a:solidFill>
                <a:schemeClr val="bg2"/>
              </a:solidFill>
            </a:endParaRPr>
          </a:p>
        </p:txBody>
      </p:sp>
      <p:pic>
        <p:nvPicPr>
          <p:cNvPr id="150" name="Picture 149">
            <a:extLst>
              <a:ext uri="{FF2B5EF4-FFF2-40B4-BE49-F238E27FC236}">
                <a16:creationId xmlns:a16="http://schemas.microsoft.com/office/drawing/2014/main" id="{56FCF1C3-E41D-6390-8603-6A985BE02BEC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20618" t="19144" r="20030" b="20425"/>
          <a:stretch>
            <a:fillRect/>
          </a:stretch>
        </p:blipFill>
        <p:spPr>
          <a:xfrm>
            <a:off x="2796971" y="4042753"/>
            <a:ext cx="536360" cy="546116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B0A227C4-632D-1A2D-E46E-F35F9E761C02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20618" t="19144" r="20030" b="20425"/>
          <a:stretch>
            <a:fillRect/>
          </a:stretch>
        </p:blipFill>
        <p:spPr>
          <a:xfrm>
            <a:off x="2660258" y="479102"/>
            <a:ext cx="536360" cy="546116"/>
          </a:xfrm>
          <a:prstGeom prst="rect">
            <a:avLst/>
          </a:prstGeom>
        </p:spPr>
      </p:pic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EEB4A659-83F3-5643-3413-454A3C21D4F7}"/>
              </a:ext>
            </a:extLst>
          </p:cNvPr>
          <p:cNvCxnSpPr>
            <a:cxnSpLocks/>
            <a:stCxn id="154" idx="1"/>
            <a:endCxn id="4" idx="3"/>
          </p:cNvCxnSpPr>
          <p:nvPr/>
        </p:nvCxnSpPr>
        <p:spPr>
          <a:xfrm flipH="1" flipV="1">
            <a:off x="2121175" y="751355"/>
            <a:ext cx="539083" cy="80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3BF71F25-DDD8-6E10-0398-F576A81A3879}"/>
              </a:ext>
            </a:extLst>
          </p:cNvPr>
          <p:cNvCxnSpPr>
            <a:cxnSpLocks/>
            <a:stCxn id="150" idx="3"/>
            <a:endCxn id="44" idx="1"/>
          </p:cNvCxnSpPr>
          <p:nvPr/>
        </p:nvCxnSpPr>
        <p:spPr>
          <a:xfrm flipV="1">
            <a:off x="3333331" y="2650894"/>
            <a:ext cx="676035" cy="166491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Cell Phone Vector Icon 351222 Vector Art at Vecteezy">
            <a:extLst>
              <a:ext uri="{FF2B5EF4-FFF2-40B4-BE49-F238E27FC236}">
                <a16:creationId xmlns:a16="http://schemas.microsoft.com/office/drawing/2014/main" id="{33B27505-8A05-4004-642A-A40671F3549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465631" y="423583"/>
            <a:ext cx="655544" cy="655544"/>
          </a:xfrm>
          <a:prstGeom prst="rect">
            <a:avLst/>
          </a:prstGeom>
        </p:spPr>
      </p:pic>
      <p:pic>
        <p:nvPicPr>
          <p:cNvPr id="10" name="Picture 9" descr="HomeAssistant Local - Free download and install on Windows | Microsoft Store">
            <a:extLst>
              <a:ext uri="{FF2B5EF4-FFF2-40B4-BE49-F238E27FC236}">
                <a16:creationId xmlns:a16="http://schemas.microsoft.com/office/drawing/2014/main" id="{3C645DD9-08EC-03AD-A699-6683CA755374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 l="34399" r="38423" b="12384"/>
          <a:stretch>
            <a:fillRect/>
          </a:stretch>
        </p:blipFill>
        <p:spPr>
          <a:xfrm>
            <a:off x="1664019" y="521105"/>
            <a:ext cx="258383" cy="45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186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23BA069-B8CB-3BA1-308F-BCADDAB609D3}"/>
              </a:ext>
            </a:extLst>
          </p:cNvPr>
          <p:cNvGrpSpPr/>
          <p:nvPr/>
        </p:nvGrpSpPr>
        <p:grpSpPr>
          <a:xfrm>
            <a:off x="-258098" y="4115513"/>
            <a:ext cx="3691861" cy="1093386"/>
            <a:chOff x="-258098" y="4115513"/>
            <a:chExt cx="3691861" cy="1093386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CA02A2D1-2990-1FBE-B22E-F0B7A8902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C6DE0FF-9381-0776-6E49-EA9888BD3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1B0FB0BC-0528-DD8D-B5C0-EC95D420A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sp>
        <p:nvSpPr>
          <p:cNvPr id="77" name="Google Shape;77;p1"/>
          <p:cNvSpPr txBox="1">
            <a:spLocks noGrp="1"/>
          </p:cNvSpPr>
          <p:nvPr>
            <p:ph type="ctrTitle"/>
          </p:nvPr>
        </p:nvSpPr>
        <p:spPr>
          <a:xfrm>
            <a:off x="3988210" y="1292173"/>
            <a:ext cx="4175022" cy="2114551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dirty="0"/>
              <a:t>My Forecaster</a:t>
            </a:r>
            <a:endParaRPr lang="en-US" noProof="0" dirty="0"/>
          </a:p>
        </p:txBody>
      </p:sp>
      <p:sp>
        <p:nvSpPr>
          <p:cNvPr id="78" name="Google Shape;78;p1"/>
          <p:cNvSpPr txBox="1">
            <a:spLocks noGrp="1"/>
          </p:cNvSpPr>
          <p:nvPr>
            <p:ph type="subTitle" idx="1"/>
          </p:nvPr>
        </p:nvSpPr>
        <p:spPr>
          <a:xfrm>
            <a:off x="3988210" y="3476574"/>
            <a:ext cx="4175022" cy="1476426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dirty="0"/>
              <a:t>Profesori îndrumători</a:t>
            </a:r>
          </a:p>
          <a:p>
            <a:pPr lvl="0"/>
            <a:r>
              <a:rPr lang="nl-NL" dirty="0"/>
              <a:t>PROF.  DR.</a:t>
            </a:r>
            <a:r>
              <a:rPr lang="ro-RO" dirty="0"/>
              <a:t> </a:t>
            </a:r>
            <a:r>
              <a:rPr lang="nl-NL" dirty="0"/>
              <a:t>ING. C. ZET </a:t>
            </a:r>
            <a:endParaRPr lang="ro-RO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A81A90B-87CB-B761-1769-566DFE746EEF}"/>
              </a:ext>
            </a:extLst>
          </p:cNvPr>
          <p:cNvGrpSpPr/>
          <p:nvPr/>
        </p:nvGrpSpPr>
        <p:grpSpPr>
          <a:xfrm>
            <a:off x="8405486" y="-381319"/>
            <a:ext cx="840423" cy="2851520"/>
            <a:chOff x="8405486" y="-381319"/>
            <a:chExt cx="840423" cy="2851520"/>
          </a:xfrm>
        </p:grpSpPr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B4E0322B-7053-EC28-BC85-4CE9377F0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405486" y="0"/>
              <a:ext cx="738514" cy="2470201"/>
            </a:xfrm>
            <a:prstGeom prst="rect">
              <a:avLst/>
            </a:prstGeom>
          </p:spPr>
        </p:pic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2E8A36F8-E340-FFFA-7663-3C449987E6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8695236" y="1"/>
              <a:ext cx="448764" cy="1747400"/>
            </a:xfrm>
            <a:prstGeom prst="rect">
              <a:avLst/>
            </a:prstGeom>
          </p:spPr>
        </p:pic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2DA1FD6B-F889-ACF2-9AFE-2D4926EE2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8853251" y="-381319"/>
              <a:ext cx="392658" cy="1283860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8F21C9A-2C02-1566-A7B2-CBCE5FCFDEB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06861" y="105604"/>
            <a:ext cx="1362859" cy="18199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FF0460C-AE3E-8729-648B-34872485F26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963578" y="207201"/>
            <a:ext cx="1630773" cy="1616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 descr="HCL:Raspberry Pi4 - openSUSE Wiki">
            <a:extLst>
              <a:ext uri="{FF2B5EF4-FFF2-40B4-BE49-F238E27FC236}">
                <a16:creationId xmlns:a16="http://schemas.microsoft.com/office/drawing/2014/main" id="{683CCD84-4E35-9743-34CF-663E828BA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6456" y="3603966"/>
            <a:ext cx="397432" cy="263076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670F53C-2966-D5BD-F5AD-0C5910EECD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618" t="19144" r="20030" b="20425"/>
          <a:stretch>
            <a:fillRect/>
          </a:stretch>
        </p:blipFill>
        <p:spPr>
          <a:xfrm>
            <a:off x="7620086" y="1835840"/>
            <a:ext cx="134607" cy="137055"/>
          </a:xfrm>
          <a:prstGeom prst="rect">
            <a:avLst/>
          </a:prstGeom>
        </p:spPr>
      </p:pic>
      <p:pic>
        <p:nvPicPr>
          <p:cNvPr id="42" name="Picture 41" descr="Vpn Icon Vector Virtual Private Network Stock Vector (Royalty Free)  1521229949 | Shutterstock">
            <a:extLst>
              <a:ext uri="{FF2B5EF4-FFF2-40B4-BE49-F238E27FC236}">
                <a16:creationId xmlns:a16="http://schemas.microsoft.com/office/drawing/2014/main" id="{80261756-73BC-6AD3-9604-D19B1D43DE7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308" t="19874" r="22213" b="26823"/>
          <a:stretch>
            <a:fillRect/>
          </a:stretch>
        </p:blipFill>
        <p:spPr>
          <a:xfrm>
            <a:off x="7613142" y="3004811"/>
            <a:ext cx="134607" cy="139274"/>
          </a:xfrm>
          <a:prstGeom prst="rect">
            <a:avLst/>
          </a:prstGeom>
        </p:spPr>
      </p:pic>
      <p:pic>
        <p:nvPicPr>
          <p:cNvPr id="43" name="Picture 42" descr="DDNS Monogram in Globe Outline Style on Background Network Concept 71258750  Vector Art at Vecteezy">
            <a:extLst>
              <a:ext uri="{FF2B5EF4-FFF2-40B4-BE49-F238E27FC236}">
                <a16:creationId xmlns:a16="http://schemas.microsoft.com/office/drawing/2014/main" id="{E33E26E7-4E29-E17A-F2AB-99CF9F40788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9264" t="19134" r="19667" b="18843"/>
          <a:stretch>
            <a:fillRect/>
          </a:stretch>
        </p:blipFill>
        <p:spPr>
          <a:xfrm>
            <a:off x="7646418" y="2468586"/>
            <a:ext cx="117905" cy="119747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B6DCAB7-EE2D-C1BA-ED45-243C20D0022F}"/>
              </a:ext>
            </a:extLst>
          </p:cNvPr>
          <p:cNvCxnSpPr>
            <a:endCxn id="41" idx="1"/>
          </p:cNvCxnSpPr>
          <p:nvPr/>
        </p:nvCxnSpPr>
        <p:spPr>
          <a:xfrm flipV="1">
            <a:off x="5134634" y="1904368"/>
            <a:ext cx="2485452" cy="74652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5B4C11EE-F3AC-5B6D-CCC8-66F6AAE661C6}"/>
              </a:ext>
            </a:extLst>
          </p:cNvPr>
          <p:cNvSpPr/>
          <p:nvPr/>
        </p:nvSpPr>
        <p:spPr>
          <a:xfrm>
            <a:off x="7118209" y="4704852"/>
            <a:ext cx="391973" cy="45719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RASPBERRY PI</a:t>
            </a:r>
            <a:endParaRPr lang="ro-RO" dirty="0">
              <a:solidFill>
                <a:schemeClr val="bg2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8079D97-BC1A-73E8-575C-54E6F1AA867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8950" t="27362" r="9222" b="18247"/>
          <a:stretch>
            <a:fillRect/>
          </a:stretch>
        </p:blipFill>
        <p:spPr>
          <a:xfrm>
            <a:off x="3062343" y="3645159"/>
            <a:ext cx="206316" cy="137138"/>
          </a:xfrm>
          <a:prstGeom prst="rect">
            <a:avLst/>
          </a:prstGeom>
        </p:spPr>
      </p:pic>
      <p:pic>
        <p:nvPicPr>
          <p:cNvPr id="30" name="Picture 29" descr="BME680 sensor, temperature humidity sensor CJMCU-680 pressure height  development board Ultra-small : Amazon.com.be: Automotive">
            <a:extLst>
              <a:ext uri="{FF2B5EF4-FFF2-40B4-BE49-F238E27FC236}">
                <a16:creationId xmlns:a16="http://schemas.microsoft.com/office/drawing/2014/main" id="{0BDB25A9-0E2E-2EE2-EAAB-9D7E41F9DAF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41866"/>
          <a:stretch>
            <a:fillRect/>
          </a:stretch>
        </p:blipFill>
        <p:spPr>
          <a:xfrm rot="16200000">
            <a:off x="3216617" y="2667077"/>
            <a:ext cx="151500" cy="133243"/>
          </a:xfrm>
          <a:prstGeom prst="rect">
            <a:avLst/>
          </a:prstGeom>
        </p:spPr>
      </p:pic>
      <p:pic>
        <p:nvPicPr>
          <p:cNvPr id="31" name="Picture 30" descr="1 relay module 5 Vdc 10A (assembled) — Arduino Online Shop">
            <a:extLst>
              <a:ext uri="{FF2B5EF4-FFF2-40B4-BE49-F238E27FC236}">
                <a16:creationId xmlns:a16="http://schemas.microsoft.com/office/drawing/2014/main" id="{086C11F7-0CC4-77AD-E5CE-AB7F5207399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1545" t="11514" r="19710" b="11514"/>
          <a:stretch>
            <a:fillRect/>
          </a:stretch>
        </p:blipFill>
        <p:spPr>
          <a:xfrm>
            <a:off x="1876974" y="3625200"/>
            <a:ext cx="187664" cy="147399"/>
          </a:xfrm>
          <a:prstGeom prst="rect">
            <a:avLst/>
          </a:prstGeom>
        </p:spPr>
      </p:pic>
      <p:pic>
        <p:nvPicPr>
          <p:cNvPr id="32" name="Picture 31" descr="top-down view of a PM2.5 dust sensor with a small cooling fan clearly visible, electronic component on a clean white background">
            <a:extLst>
              <a:ext uri="{FF2B5EF4-FFF2-40B4-BE49-F238E27FC236}">
                <a16:creationId xmlns:a16="http://schemas.microsoft.com/office/drawing/2014/main" id="{468B56CA-A728-B9A5-B4EA-88E97F95A3D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4882" t="18626" r="12569" b="15955"/>
          <a:stretch>
            <a:fillRect/>
          </a:stretch>
        </p:blipFill>
        <p:spPr>
          <a:xfrm>
            <a:off x="1794116" y="2571750"/>
            <a:ext cx="224966" cy="190306"/>
          </a:xfrm>
          <a:prstGeom prst="rect">
            <a:avLst/>
          </a:prstGeom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92674AA-9368-8252-FB72-7FCB72AECBBB}"/>
              </a:ext>
            </a:extLst>
          </p:cNvPr>
          <p:cNvCxnSpPr>
            <a:cxnSpLocks/>
            <a:stCxn id="29" idx="3"/>
            <a:endCxn id="38" idx="1"/>
          </p:cNvCxnSpPr>
          <p:nvPr/>
        </p:nvCxnSpPr>
        <p:spPr>
          <a:xfrm>
            <a:off x="3268659" y="3713728"/>
            <a:ext cx="979050" cy="2446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368A6FF-5D5E-414E-ECCD-24CF8BDAE787}"/>
              </a:ext>
            </a:extLst>
          </p:cNvPr>
          <p:cNvCxnSpPr>
            <a:cxnSpLocks/>
            <a:stCxn id="30" idx="1"/>
            <a:endCxn id="29" idx="0"/>
          </p:cNvCxnSpPr>
          <p:nvPr/>
        </p:nvCxnSpPr>
        <p:spPr>
          <a:xfrm flipH="1">
            <a:off x="3165501" y="2809449"/>
            <a:ext cx="126867" cy="8357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BA1D9C6-87C1-F46B-DB7D-6D2A26127C90}"/>
              </a:ext>
            </a:extLst>
          </p:cNvPr>
          <p:cNvCxnSpPr>
            <a:cxnSpLocks/>
          </p:cNvCxnSpPr>
          <p:nvPr/>
        </p:nvCxnSpPr>
        <p:spPr>
          <a:xfrm>
            <a:off x="2793552" y="3417204"/>
            <a:ext cx="19342" cy="604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7E7E0A-3A65-36D3-FC3F-B43E06125618}"/>
              </a:ext>
            </a:extLst>
          </p:cNvPr>
          <p:cNvCxnSpPr>
            <a:cxnSpLocks/>
            <a:stCxn id="31" idx="3"/>
            <a:endCxn id="29" idx="1"/>
          </p:cNvCxnSpPr>
          <p:nvPr/>
        </p:nvCxnSpPr>
        <p:spPr>
          <a:xfrm>
            <a:off x="2064638" y="3698900"/>
            <a:ext cx="997705" cy="148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078C5629-EC6E-90E6-F94F-473E2CB74C94}"/>
              </a:ext>
            </a:extLst>
          </p:cNvPr>
          <p:cNvSpPr/>
          <p:nvPr/>
        </p:nvSpPr>
        <p:spPr>
          <a:xfrm>
            <a:off x="3101837" y="4282302"/>
            <a:ext cx="54684" cy="54170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ESP32</a:t>
            </a:r>
            <a:endParaRPr lang="es-ES" dirty="0">
              <a:solidFill>
                <a:schemeClr val="bg2"/>
              </a:solidFill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9A64DAEF-302B-80F5-82E5-7BC049A528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618" t="19144" r="20030" b="20425"/>
          <a:stretch>
            <a:fillRect/>
          </a:stretch>
        </p:blipFill>
        <p:spPr>
          <a:xfrm>
            <a:off x="4247709" y="3676725"/>
            <a:ext cx="120731" cy="122927"/>
          </a:xfrm>
          <a:prstGeom prst="rect">
            <a:avLst/>
          </a:prstGeom>
        </p:spPr>
      </p:pic>
      <p:pic>
        <p:nvPicPr>
          <p:cNvPr id="10" name="Picture 9" descr="Laptop illustration Images - Free Download on Freepik">
            <a:extLst>
              <a:ext uri="{FF2B5EF4-FFF2-40B4-BE49-F238E27FC236}">
                <a16:creationId xmlns:a16="http://schemas.microsoft.com/office/drawing/2014/main" id="{7AE5D977-6A93-1945-0C93-F6DA97CE63F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30750" y="261233"/>
            <a:ext cx="1251542" cy="125154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A6B1EB3-5FEB-B2AE-5780-94D6C4240646}"/>
              </a:ext>
            </a:extLst>
          </p:cNvPr>
          <p:cNvSpPr/>
          <p:nvPr/>
        </p:nvSpPr>
        <p:spPr>
          <a:xfrm>
            <a:off x="426236" y="155875"/>
            <a:ext cx="7859469" cy="177321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END USER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B1BC31-E485-9F05-ECDF-359854570A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618" t="19144" r="20030" b="20425"/>
          <a:stretch>
            <a:fillRect/>
          </a:stretch>
        </p:blipFill>
        <p:spPr>
          <a:xfrm>
            <a:off x="5225138" y="634229"/>
            <a:ext cx="536360" cy="546116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D82D9DF-837C-76E0-E5F4-7453768B8647}"/>
              </a:ext>
            </a:extLst>
          </p:cNvPr>
          <p:cNvGrpSpPr/>
          <p:nvPr/>
        </p:nvGrpSpPr>
        <p:grpSpPr>
          <a:xfrm rot="13394948" flipH="1">
            <a:off x="7601918" y="-93532"/>
            <a:ext cx="2512329" cy="535061"/>
            <a:chOff x="6832729" y="4316100"/>
            <a:chExt cx="3226204" cy="890547"/>
          </a:xfrm>
        </p:grpSpPr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1330CA2C-4DBD-BE5A-C3C2-B3741D1C99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A5C351BC-D017-0825-AB8F-DF094C1616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7C6F7875-AF83-18B6-92F1-7C1864EF5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pic>
        <p:nvPicPr>
          <p:cNvPr id="55" name="Picture 54" descr="Cell Phone Vector Icon 351222 Vector Art at Vecteezy">
            <a:extLst>
              <a:ext uri="{FF2B5EF4-FFF2-40B4-BE49-F238E27FC236}">
                <a16:creationId xmlns:a16="http://schemas.microsoft.com/office/drawing/2014/main" id="{DD807FE7-9EFF-BC4F-4961-EBCD15378C88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 l="25871" t="1" r="26746" b="2036"/>
          <a:stretch>
            <a:fillRect/>
          </a:stretch>
        </p:blipFill>
        <p:spPr>
          <a:xfrm>
            <a:off x="4281399" y="595282"/>
            <a:ext cx="310616" cy="642193"/>
          </a:xfrm>
          <a:prstGeom prst="rect">
            <a:avLst/>
          </a:prstGeom>
        </p:spPr>
      </p:pic>
      <p:pic>
        <p:nvPicPr>
          <p:cNvPr id="23" name="Picture 22" descr="HomeAssistant Local - Free download and install on Windows | Microsoft Store">
            <a:extLst>
              <a:ext uri="{FF2B5EF4-FFF2-40B4-BE49-F238E27FC236}">
                <a16:creationId xmlns:a16="http://schemas.microsoft.com/office/drawing/2014/main" id="{08971791-C585-B8AF-11A4-12F62E426FC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58139" y="1408553"/>
            <a:ext cx="6827721" cy="3711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962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63A322CD-9486-5EC7-8990-74DBFF3BD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CF7026C-340A-F3A1-741F-A71D7FA00034}"/>
              </a:ext>
            </a:extLst>
          </p:cNvPr>
          <p:cNvGrpSpPr/>
          <p:nvPr/>
        </p:nvGrpSpPr>
        <p:grpSpPr>
          <a:xfrm rot="286956" flipH="1">
            <a:off x="-665445" y="4832284"/>
            <a:ext cx="2255027" cy="62243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D5CB26C0-E159-42F3-0671-7AD06CD52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B7BE2D07-14A4-8F8D-060A-F93CCF88F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AE0971FE-256B-1C8A-E3A3-E9EA0C9D0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90AC65C-B2E6-7514-F86E-925DEFD76583}"/>
              </a:ext>
            </a:extLst>
          </p:cNvPr>
          <p:cNvGrpSpPr/>
          <p:nvPr/>
        </p:nvGrpSpPr>
        <p:grpSpPr>
          <a:xfrm rot="12651836" flipH="1">
            <a:off x="7633589" y="-17008"/>
            <a:ext cx="2254378" cy="622288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410FC597-473E-489A-1B24-455D7A75F5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C639F1D1-381F-AACD-E1C4-E434EDE7C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D10CED1A-1F0E-FB47-ACE3-E45857D27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pic>
        <p:nvPicPr>
          <p:cNvPr id="218" name="Picture 217">
            <a:extLst>
              <a:ext uri="{FF2B5EF4-FFF2-40B4-BE49-F238E27FC236}">
                <a16:creationId xmlns:a16="http://schemas.microsoft.com/office/drawing/2014/main" id="{82D92A6A-323B-3E1C-C8F0-77785ED5C39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950" t="27362" r="9222" b="18247"/>
          <a:stretch>
            <a:fillRect/>
          </a:stretch>
        </p:blipFill>
        <p:spPr>
          <a:xfrm>
            <a:off x="1611604" y="4011187"/>
            <a:ext cx="916577" cy="609248"/>
          </a:xfrm>
          <a:prstGeom prst="rect">
            <a:avLst/>
          </a:prstGeom>
        </p:spPr>
      </p:pic>
      <p:pic>
        <p:nvPicPr>
          <p:cNvPr id="5" name="Picture 4" descr="BME680 sensor, temperature humidity sensor CJMCU-680 pressure height  development board Ultra-small : Amazon.com.be: Automotive">
            <a:extLst>
              <a:ext uri="{FF2B5EF4-FFF2-40B4-BE49-F238E27FC236}">
                <a16:creationId xmlns:a16="http://schemas.microsoft.com/office/drawing/2014/main" id="{CCFBDD53-7EC9-22A9-EDC9-F646392E494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b="41866"/>
          <a:stretch>
            <a:fillRect/>
          </a:stretch>
        </p:blipFill>
        <p:spPr>
          <a:xfrm rot="16200000">
            <a:off x="1734452" y="3064531"/>
            <a:ext cx="673054" cy="591945"/>
          </a:xfrm>
          <a:prstGeom prst="rect">
            <a:avLst/>
          </a:prstGeom>
        </p:spPr>
      </p:pic>
      <p:pic>
        <p:nvPicPr>
          <p:cNvPr id="11" name="Picture 10" descr="1 relay module 5 Vdc 10A (assembled) — Arduino Online Shop">
            <a:extLst>
              <a:ext uri="{FF2B5EF4-FFF2-40B4-BE49-F238E27FC236}">
                <a16:creationId xmlns:a16="http://schemas.microsoft.com/office/drawing/2014/main" id="{85E8D5DB-5EC3-2683-7AA9-EC8044B7BF2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1545" t="11514" r="19710" b="11514"/>
          <a:stretch>
            <a:fillRect/>
          </a:stretch>
        </p:blipFill>
        <p:spPr>
          <a:xfrm>
            <a:off x="426236" y="3991228"/>
            <a:ext cx="833718" cy="654836"/>
          </a:xfrm>
          <a:prstGeom prst="rect">
            <a:avLst/>
          </a:prstGeom>
        </p:spPr>
      </p:pic>
      <p:pic>
        <p:nvPicPr>
          <p:cNvPr id="12" name="Picture 11" descr="top-down view of a PM2.5 dust sensor with a small cooling fan clearly visible, electronic component on a clean white background">
            <a:extLst>
              <a:ext uri="{FF2B5EF4-FFF2-40B4-BE49-F238E27FC236}">
                <a16:creationId xmlns:a16="http://schemas.microsoft.com/office/drawing/2014/main" id="{4BAA8B53-3863-46C6-8B94-DB27A307BC23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4882" t="18626" r="12569" b="15955"/>
          <a:stretch>
            <a:fillRect/>
          </a:stretch>
        </p:blipFill>
        <p:spPr>
          <a:xfrm>
            <a:off x="343377" y="2937777"/>
            <a:ext cx="999437" cy="845455"/>
          </a:xfrm>
          <a:prstGeom prst="rect">
            <a:avLst/>
          </a:prstGeom>
        </p:spPr>
      </p:pic>
      <p:pic>
        <p:nvPicPr>
          <p:cNvPr id="16" name="Picture 15" descr="HCL:Raspberry Pi4 - openSUSE Wiki">
            <a:extLst>
              <a:ext uri="{FF2B5EF4-FFF2-40B4-BE49-F238E27FC236}">
                <a16:creationId xmlns:a16="http://schemas.microsoft.com/office/drawing/2014/main" id="{14CA192B-804B-5171-09B5-AD14FD1307C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096456" y="3603965"/>
            <a:ext cx="1583620" cy="104825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2F7C269-B0D3-5759-BF45-40D79E6E9FC2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20618" t="19144" r="20030" b="20425"/>
          <a:stretch>
            <a:fillRect/>
          </a:stretch>
        </p:blipFill>
        <p:spPr>
          <a:xfrm>
            <a:off x="7620086" y="1835840"/>
            <a:ext cx="536360" cy="546116"/>
          </a:xfrm>
          <a:prstGeom prst="rect">
            <a:avLst/>
          </a:prstGeom>
        </p:spPr>
      </p:pic>
      <p:pic>
        <p:nvPicPr>
          <p:cNvPr id="41" name="Picture 40" descr="Vpn Icon Vector Virtual Private Network Stock Vector (Royalty Free)  1521229949 | Shutterstock">
            <a:extLst>
              <a:ext uri="{FF2B5EF4-FFF2-40B4-BE49-F238E27FC236}">
                <a16:creationId xmlns:a16="http://schemas.microsoft.com/office/drawing/2014/main" id="{A56788B1-816B-D04C-C2EC-4C9D6B61BB6A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22308" t="19874" r="22213" b="26823"/>
          <a:stretch>
            <a:fillRect/>
          </a:stretch>
        </p:blipFill>
        <p:spPr>
          <a:xfrm>
            <a:off x="7613142" y="3004810"/>
            <a:ext cx="536360" cy="554957"/>
          </a:xfrm>
          <a:prstGeom prst="rect">
            <a:avLst/>
          </a:prstGeom>
        </p:spPr>
      </p:pic>
      <p:pic>
        <p:nvPicPr>
          <p:cNvPr id="43" name="Picture 42" descr="DDNS Monogram in Globe Outline Style on Background Network Concept 71258750  Vector Art at Vecteezy">
            <a:extLst>
              <a:ext uri="{FF2B5EF4-FFF2-40B4-BE49-F238E27FC236}">
                <a16:creationId xmlns:a16="http://schemas.microsoft.com/office/drawing/2014/main" id="{E7EE0C65-E9D3-DA70-B257-495AAFBEC237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 l="19264" t="19134" r="19667" b="18843"/>
          <a:stretch>
            <a:fillRect/>
          </a:stretch>
        </p:blipFill>
        <p:spPr>
          <a:xfrm>
            <a:off x="7646418" y="2468586"/>
            <a:ext cx="469808" cy="477149"/>
          </a:xfrm>
          <a:prstGeom prst="rect">
            <a:avLst/>
          </a:prstGeom>
        </p:spPr>
      </p:pic>
      <p:pic>
        <p:nvPicPr>
          <p:cNvPr id="44" name="Picture 43" descr="Internet-cloud Clip Art at Clker.com - vector clip art online, royalty free  &amp; public domain">
            <a:extLst>
              <a:ext uri="{FF2B5EF4-FFF2-40B4-BE49-F238E27FC236}">
                <a16:creationId xmlns:a16="http://schemas.microsoft.com/office/drawing/2014/main" id="{1A45F62A-2830-8D8A-1605-DC250AD9C9B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009366" y="2169297"/>
            <a:ext cx="1125268" cy="963193"/>
          </a:xfrm>
          <a:prstGeom prst="rect">
            <a:avLst/>
          </a:prstGeom>
        </p:spPr>
      </p:pic>
      <p:pic>
        <p:nvPicPr>
          <p:cNvPr id="47" name="Picture 46" descr="Laptop illustration Images - Free Download on Freepik">
            <a:extLst>
              <a:ext uri="{FF2B5EF4-FFF2-40B4-BE49-F238E27FC236}">
                <a16:creationId xmlns:a16="http://schemas.microsoft.com/office/drawing/2014/main" id="{DAD72C18-E32D-2B87-32BF-052EFE77734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26236" y="194982"/>
            <a:ext cx="1085850" cy="1085850"/>
          </a:xfrm>
          <a:prstGeom prst="rect">
            <a:avLst/>
          </a:prstGeom>
        </p:spPr>
      </p:pic>
      <p:pic>
        <p:nvPicPr>
          <p:cNvPr id="48" name="Picture 47" descr="Cell Phone Vector Icon 351222 Vector Art at Vecteezy">
            <a:extLst>
              <a:ext uri="{FF2B5EF4-FFF2-40B4-BE49-F238E27FC236}">
                <a16:creationId xmlns:a16="http://schemas.microsoft.com/office/drawing/2014/main" id="{78C29C8F-B8EC-754B-1EC6-1F1DC857A4B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465631" y="424388"/>
            <a:ext cx="655544" cy="655544"/>
          </a:xfrm>
          <a:prstGeom prst="rect">
            <a:avLst/>
          </a:prstGeom>
        </p:spPr>
      </p:pic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6E70BE72-A047-20D6-B64B-77A4842A3673}"/>
              </a:ext>
            </a:extLst>
          </p:cNvPr>
          <p:cNvCxnSpPr>
            <a:cxnSpLocks/>
            <a:stCxn id="154" idx="3"/>
            <a:endCxn id="44" idx="0"/>
          </p:cNvCxnSpPr>
          <p:nvPr/>
        </p:nvCxnSpPr>
        <p:spPr>
          <a:xfrm>
            <a:off x="3196618" y="752160"/>
            <a:ext cx="1375382" cy="141713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7DF01CD-B36D-1D79-A0C1-3DC82AE5B4F2}"/>
              </a:ext>
            </a:extLst>
          </p:cNvPr>
          <p:cNvCxnSpPr>
            <a:cxnSpLocks/>
            <a:stCxn id="218" idx="3"/>
            <a:endCxn id="150" idx="1"/>
          </p:cNvCxnSpPr>
          <p:nvPr/>
        </p:nvCxnSpPr>
        <p:spPr>
          <a:xfrm>
            <a:off x="2528181" y="4315811"/>
            <a:ext cx="26879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D113443F-548F-EEBC-5509-BB5C7F6095F3}"/>
              </a:ext>
            </a:extLst>
          </p:cNvPr>
          <p:cNvCxnSpPr>
            <a:stCxn id="44" idx="3"/>
            <a:endCxn id="39" idx="1"/>
          </p:cNvCxnSpPr>
          <p:nvPr/>
        </p:nvCxnSpPr>
        <p:spPr>
          <a:xfrm flipV="1">
            <a:off x="5134634" y="2108898"/>
            <a:ext cx="2485452" cy="54199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95506860-EF0C-AAC4-51BB-F78553CAE795}"/>
              </a:ext>
            </a:extLst>
          </p:cNvPr>
          <p:cNvCxnSpPr>
            <a:cxnSpLocks/>
            <a:stCxn id="5" idx="1"/>
            <a:endCxn id="218" idx="0"/>
          </p:cNvCxnSpPr>
          <p:nvPr/>
        </p:nvCxnSpPr>
        <p:spPr>
          <a:xfrm flipH="1">
            <a:off x="2069893" y="3697031"/>
            <a:ext cx="1087" cy="3141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06220501-9B13-0408-D3CB-CD2335337696}"/>
              </a:ext>
            </a:extLst>
          </p:cNvPr>
          <p:cNvCxnSpPr>
            <a:cxnSpLocks/>
          </p:cNvCxnSpPr>
          <p:nvPr/>
        </p:nvCxnSpPr>
        <p:spPr>
          <a:xfrm>
            <a:off x="1342814" y="3783232"/>
            <a:ext cx="294887" cy="2685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EC2A2C8E-80EA-FF27-51D1-61FCBA7235B5}"/>
              </a:ext>
            </a:extLst>
          </p:cNvPr>
          <p:cNvCxnSpPr>
            <a:cxnSpLocks/>
            <a:stCxn id="11" idx="3"/>
            <a:endCxn id="218" idx="1"/>
          </p:cNvCxnSpPr>
          <p:nvPr/>
        </p:nvCxnSpPr>
        <p:spPr>
          <a:xfrm flipV="1">
            <a:off x="1259954" y="4315811"/>
            <a:ext cx="351650" cy="28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76B75615-3349-7C87-E6DA-0FA3B763B354}"/>
              </a:ext>
            </a:extLst>
          </p:cNvPr>
          <p:cNvSpPr/>
          <p:nvPr/>
        </p:nvSpPr>
        <p:spPr>
          <a:xfrm>
            <a:off x="426236" y="155876"/>
            <a:ext cx="1819071" cy="16986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END USER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095C9031-F2FB-E86D-DE82-10D9993528D1}"/>
              </a:ext>
            </a:extLst>
          </p:cNvPr>
          <p:cNvSpPr/>
          <p:nvPr/>
        </p:nvSpPr>
        <p:spPr>
          <a:xfrm>
            <a:off x="1651099" y="4648330"/>
            <a:ext cx="833718" cy="24065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ESP32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C0F85CB8-0B4B-CDB1-14E0-D2F95AAD6243}"/>
              </a:ext>
            </a:extLst>
          </p:cNvPr>
          <p:cNvSpPr/>
          <p:nvPr/>
        </p:nvSpPr>
        <p:spPr>
          <a:xfrm>
            <a:off x="7118209" y="4704852"/>
            <a:ext cx="1561867" cy="180521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RASPBERRY PI</a:t>
            </a:r>
            <a:endParaRPr lang="ro-RO" dirty="0">
              <a:solidFill>
                <a:schemeClr val="bg2"/>
              </a:solidFill>
            </a:endParaRPr>
          </a:p>
        </p:txBody>
      </p:sp>
      <p:pic>
        <p:nvPicPr>
          <p:cNvPr id="150" name="Picture 149">
            <a:extLst>
              <a:ext uri="{FF2B5EF4-FFF2-40B4-BE49-F238E27FC236}">
                <a16:creationId xmlns:a16="http://schemas.microsoft.com/office/drawing/2014/main" id="{70DB85C9-4155-04AD-5062-7B9D05341B21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20618" t="19144" r="20030" b="20425"/>
          <a:stretch>
            <a:fillRect/>
          </a:stretch>
        </p:blipFill>
        <p:spPr>
          <a:xfrm>
            <a:off x="2796971" y="4042753"/>
            <a:ext cx="536360" cy="546116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925EB2DD-6EE6-4955-0A08-9A24C51BD97B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20618" t="19144" r="20030" b="20425"/>
          <a:stretch>
            <a:fillRect/>
          </a:stretch>
        </p:blipFill>
        <p:spPr>
          <a:xfrm>
            <a:off x="2660258" y="479102"/>
            <a:ext cx="536360" cy="546116"/>
          </a:xfrm>
          <a:prstGeom prst="rect">
            <a:avLst/>
          </a:prstGeom>
        </p:spPr>
      </p:pic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67230FF7-3211-4D63-B8C6-0C1A0E8D2F56}"/>
              </a:ext>
            </a:extLst>
          </p:cNvPr>
          <p:cNvCxnSpPr>
            <a:cxnSpLocks/>
            <a:stCxn id="154" idx="1"/>
            <a:endCxn id="48" idx="3"/>
          </p:cNvCxnSpPr>
          <p:nvPr/>
        </p:nvCxnSpPr>
        <p:spPr>
          <a:xfrm flipH="1">
            <a:off x="2121175" y="752160"/>
            <a:ext cx="539083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C51060BC-B80E-D4BB-B506-F06EF1EA3B75}"/>
              </a:ext>
            </a:extLst>
          </p:cNvPr>
          <p:cNvCxnSpPr>
            <a:cxnSpLocks/>
            <a:stCxn id="150" idx="3"/>
            <a:endCxn id="44" idx="1"/>
          </p:cNvCxnSpPr>
          <p:nvPr/>
        </p:nvCxnSpPr>
        <p:spPr>
          <a:xfrm flipV="1">
            <a:off x="3333331" y="2650894"/>
            <a:ext cx="676035" cy="166491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HomeAssistant Local - Free download and install on Windows | Microsoft Store">
            <a:extLst>
              <a:ext uri="{FF2B5EF4-FFF2-40B4-BE49-F238E27FC236}">
                <a16:creationId xmlns:a16="http://schemas.microsoft.com/office/drawing/2014/main" id="{9D308679-C201-94AB-A8F4-8BEAF64B67D2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 l="34399" r="38423" b="12384"/>
          <a:stretch>
            <a:fillRect/>
          </a:stretch>
        </p:blipFill>
        <p:spPr>
          <a:xfrm>
            <a:off x="1664019" y="521910"/>
            <a:ext cx="258383" cy="45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996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01EFB087-8A56-F59E-3AAD-BEB34758B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9420A06-3662-E819-5D07-5B180488FE96}"/>
              </a:ext>
            </a:extLst>
          </p:cNvPr>
          <p:cNvGrpSpPr/>
          <p:nvPr/>
        </p:nvGrpSpPr>
        <p:grpSpPr>
          <a:xfrm rot="286956" flipH="1">
            <a:off x="-665445" y="4832284"/>
            <a:ext cx="2255027" cy="62243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545B719C-4887-A8AC-4364-1A0540DAF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5A10FE74-B5F4-5A89-163F-E3FC0C5F5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B68611AB-56C2-61E4-CD63-B26AD2245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84B75F3-A18C-DCBF-29AE-E929E35B0BD4}"/>
              </a:ext>
            </a:extLst>
          </p:cNvPr>
          <p:cNvGrpSpPr/>
          <p:nvPr/>
        </p:nvGrpSpPr>
        <p:grpSpPr>
          <a:xfrm rot="12651836" flipH="1">
            <a:off x="7633589" y="-17008"/>
            <a:ext cx="2254378" cy="622288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BAAC5BEB-B407-521C-594F-3FD14BE12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D7EE1B20-09F0-D5FD-E195-30D32C91F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8BBCB594-E807-9392-A72B-C60F4A383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pic>
        <p:nvPicPr>
          <p:cNvPr id="218" name="Picture 217">
            <a:extLst>
              <a:ext uri="{FF2B5EF4-FFF2-40B4-BE49-F238E27FC236}">
                <a16:creationId xmlns:a16="http://schemas.microsoft.com/office/drawing/2014/main" id="{9BFB0991-4942-5065-9B07-9E8CB9E618D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950" t="27362" r="9222" b="18247"/>
          <a:stretch>
            <a:fillRect/>
          </a:stretch>
        </p:blipFill>
        <p:spPr>
          <a:xfrm>
            <a:off x="4018627" y="3110234"/>
            <a:ext cx="916577" cy="609248"/>
          </a:xfrm>
          <a:prstGeom prst="rect">
            <a:avLst/>
          </a:prstGeom>
        </p:spPr>
      </p:pic>
      <p:pic>
        <p:nvPicPr>
          <p:cNvPr id="5" name="Picture 4" descr="BME680 sensor, temperature humidity sensor CJMCU-680 pressure height  development board Ultra-small : Amazon.com.be: Automotive">
            <a:extLst>
              <a:ext uri="{FF2B5EF4-FFF2-40B4-BE49-F238E27FC236}">
                <a16:creationId xmlns:a16="http://schemas.microsoft.com/office/drawing/2014/main" id="{4D4EDD92-CEF3-97FC-06E9-2ABE1AE63E4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b="41866"/>
          <a:stretch>
            <a:fillRect/>
          </a:stretch>
        </p:blipFill>
        <p:spPr>
          <a:xfrm rot="16200000">
            <a:off x="4149536" y="1190578"/>
            <a:ext cx="673054" cy="591945"/>
          </a:xfrm>
          <a:prstGeom prst="rect">
            <a:avLst/>
          </a:prstGeom>
        </p:spPr>
      </p:pic>
      <p:pic>
        <p:nvPicPr>
          <p:cNvPr id="11" name="Picture 10" descr="1 relay module 5 Vdc 10A (assembled) — Arduino Online Shop">
            <a:extLst>
              <a:ext uri="{FF2B5EF4-FFF2-40B4-BE49-F238E27FC236}">
                <a16:creationId xmlns:a16="http://schemas.microsoft.com/office/drawing/2014/main" id="{460547AF-B38F-A241-9C9C-9C489005D33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1545" t="11514" r="19710" b="11514"/>
          <a:stretch>
            <a:fillRect/>
          </a:stretch>
        </p:blipFill>
        <p:spPr>
          <a:xfrm>
            <a:off x="1455790" y="3087440"/>
            <a:ext cx="833718" cy="654836"/>
          </a:xfrm>
          <a:prstGeom prst="rect">
            <a:avLst/>
          </a:prstGeom>
        </p:spPr>
      </p:pic>
      <p:pic>
        <p:nvPicPr>
          <p:cNvPr id="12" name="Picture 11" descr="top-down view of a PM2.5 dust sensor with a small cooling fan clearly visible, electronic component on a clean white background">
            <a:extLst>
              <a:ext uri="{FF2B5EF4-FFF2-40B4-BE49-F238E27FC236}">
                <a16:creationId xmlns:a16="http://schemas.microsoft.com/office/drawing/2014/main" id="{00029AB7-A9A9-CF4A-638B-89EB8A33E3A3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4882" t="18626" r="12569" b="15955"/>
          <a:stretch>
            <a:fillRect/>
          </a:stretch>
        </p:blipFill>
        <p:spPr>
          <a:xfrm>
            <a:off x="2750400" y="2036824"/>
            <a:ext cx="999437" cy="845455"/>
          </a:xfrm>
          <a:prstGeom prst="rect">
            <a:avLst/>
          </a:prstGeom>
        </p:spPr>
      </p:pic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3F66118-9558-CE9E-B0F0-58826B45ADD9}"/>
              </a:ext>
            </a:extLst>
          </p:cNvPr>
          <p:cNvCxnSpPr>
            <a:cxnSpLocks/>
            <a:stCxn id="218" idx="3"/>
            <a:endCxn id="150" idx="1"/>
          </p:cNvCxnSpPr>
          <p:nvPr/>
        </p:nvCxnSpPr>
        <p:spPr>
          <a:xfrm>
            <a:off x="4935204" y="3414858"/>
            <a:ext cx="2299296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7F66D093-898F-F69C-4065-AF5E74B3DEE3}"/>
              </a:ext>
            </a:extLst>
          </p:cNvPr>
          <p:cNvCxnSpPr>
            <a:cxnSpLocks/>
            <a:stCxn id="5" idx="1"/>
            <a:endCxn id="218" idx="0"/>
          </p:cNvCxnSpPr>
          <p:nvPr/>
        </p:nvCxnSpPr>
        <p:spPr>
          <a:xfrm flipH="1">
            <a:off x="4476916" y="1823078"/>
            <a:ext cx="9148" cy="12871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287CC2C1-D02B-F0FB-57A7-E71F040CA86B}"/>
              </a:ext>
            </a:extLst>
          </p:cNvPr>
          <p:cNvCxnSpPr>
            <a:cxnSpLocks/>
          </p:cNvCxnSpPr>
          <p:nvPr/>
        </p:nvCxnSpPr>
        <p:spPr>
          <a:xfrm>
            <a:off x="3749837" y="2882279"/>
            <a:ext cx="294887" cy="2685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7A3926DB-10E8-7DCD-2533-B8D9F5B792C3}"/>
              </a:ext>
            </a:extLst>
          </p:cNvPr>
          <p:cNvCxnSpPr>
            <a:cxnSpLocks/>
            <a:stCxn id="218" idx="1"/>
            <a:endCxn id="11" idx="3"/>
          </p:cNvCxnSpPr>
          <p:nvPr/>
        </p:nvCxnSpPr>
        <p:spPr>
          <a:xfrm flipH="1">
            <a:off x="2289508" y="3414858"/>
            <a:ext cx="17291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tangle 146">
            <a:extLst>
              <a:ext uri="{FF2B5EF4-FFF2-40B4-BE49-F238E27FC236}">
                <a16:creationId xmlns:a16="http://schemas.microsoft.com/office/drawing/2014/main" id="{ED99BCDA-075E-79CC-4CBD-FB292F735043}"/>
              </a:ext>
            </a:extLst>
          </p:cNvPr>
          <p:cNvSpPr/>
          <p:nvPr/>
        </p:nvSpPr>
        <p:spPr>
          <a:xfrm>
            <a:off x="3749837" y="3762861"/>
            <a:ext cx="1472453" cy="24065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ESP32</a:t>
            </a:r>
            <a:endParaRPr lang="es-ES" dirty="0">
              <a:solidFill>
                <a:schemeClr val="bg2"/>
              </a:solidFill>
            </a:endParaRPr>
          </a:p>
        </p:txBody>
      </p:sp>
      <p:pic>
        <p:nvPicPr>
          <p:cNvPr id="150" name="Picture 149">
            <a:extLst>
              <a:ext uri="{FF2B5EF4-FFF2-40B4-BE49-F238E27FC236}">
                <a16:creationId xmlns:a16="http://schemas.microsoft.com/office/drawing/2014/main" id="{944EFF05-22DF-54A1-80C7-3C7B6AD5C791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20618" t="19144" r="20030" b="20425"/>
          <a:stretch>
            <a:fillRect/>
          </a:stretch>
        </p:blipFill>
        <p:spPr>
          <a:xfrm>
            <a:off x="7234500" y="3141800"/>
            <a:ext cx="536360" cy="54611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620E211-A5B1-40ED-34D2-D564CE19F397}"/>
              </a:ext>
            </a:extLst>
          </p:cNvPr>
          <p:cNvSpPr/>
          <p:nvPr/>
        </p:nvSpPr>
        <p:spPr>
          <a:xfrm>
            <a:off x="426236" y="155875"/>
            <a:ext cx="7859469" cy="177321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ESP32 MQTT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D007D6-3B01-7C64-7791-31F157693EFC}"/>
              </a:ext>
            </a:extLst>
          </p:cNvPr>
          <p:cNvSpPr/>
          <p:nvPr/>
        </p:nvSpPr>
        <p:spPr>
          <a:xfrm>
            <a:off x="1136422" y="3785654"/>
            <a:ext cx="1472453" cy="429997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ACTIONARE RELEU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986855-B242-F5ED-6F49-D7B0E1A0EADF}"/>
              </a:ext>
            </a:extLst>
          </p:cNvPr>
          <p:cNvSpPr/>
          <p:nvPr/>
        </p:nvSpPr>
        <p:spPr>
          <a:xfrm>
            <a:off x="2492394" y="1688822"/>
            <a:ext cx="1472453" cy="268512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SENZOR PRAF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3C16137-79F1-6BAD-58FE-27B409D87272}"/>
              </a:ext>
            </a:extLst>
          </p:cNvPr>
          <p:cNvSpPr/>
          <p:nvPr/>
        </p:nvSpPr>
        <p:spPr>
          <a:xfrm>
            <a:off x="3740688" y="606254"/>
            <a:ext cx="1472453" cy="441486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SENZOR</a:t>
            </a:r>
          </a:p>
          <a:p>
            <a:pPr algn="ctr"/>
            <a:r>
              <a:rPr lang="en-US" dirty="0">
                <a:solidFill>
                  <a:schemeClr val="bg2"/>
                </a:solidFill>
              </a:rPr>
              <a:t>BME 680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497CEAB-5498-932B-2EB4-BD163115AB34}"/>
              </a:ext>
            </a:extLst>
          </p:cNvPr>
          <p:cNvSpPr/>
          <p:nvPr/>
        </p:nvSpPr>
        <p:spPr>
          <a:xfrm>
            <a:off x="6766453" y="2575049"/>
            <a:ext cx="1472453" cy="441486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CONEXIUNE EXTERIOAR</a:t>
            </a:r>
            <a:r>
              <a:rPr lang="ro-RO" dirty="0">
                <a:solidFill>
                  <a:schemeClr val="bg2"/>
                </a:solidFill>
              </a:rPr>
              <a:t>Ă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8190E1-6E2A-4CA3-3B72-297B71B67B92}"/>
              </a:ext>
            </a:extLst>
          </p:cNvPr>
          <p:cNvSpPr txBox="1"/>
          <p:nvPr/>
        </p:nvSpPr>
        <p:spPr>
          <a:xfrm>
            <a:off x="5415024" y="3155247"/>
            <a:ext cx="13917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/>
              <a:t>MQTT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9E0C932-4975-5016-C888-FC2E9E1883B6}"/>
              </a:ext>
            </a:extLst>
          </p:cNvPr>
          <p:cNvSpPr txBox="1"/>
          <p:nvPr/>
        </p:nvSpPr>
        <p:spPr>
          <a:xfrm>
            <a:off x="3884969" y="2514644"/>
            <a:ext cx="591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/>
              <a:t>I2C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1EE172-F0D6-BA93-A6D9-350B7CF62C66}"/>
              </a:ext>
            </a:extLst>
          </p:cNvPr>
          <p:cNvSpPr txBox="1"/>
          <p:nvPr/>
        </p:nvSpPr>
        <p:spPr>
          <a:xfrm>
            <a:off x="2680531" y="3166036"/>
            <a:ext cx="1105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/>
              <a:t>CONTROL IESIRE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959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C4718FF2-05EE-80AD-DECD-51690A498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177F144-05BB-260A-158B-EEA838BBD958}"/>
              </a:ext>
            </a:extLst>
          </p:cNvPr>
          <p:cNvGrpSpPr/>
          <p:nvPr/>
        </p:nvGrpSpPr>
        <p:grpSpPr>
          <a:xfrm rot="286956" flipH="1">
            <a:off x="-665445" y="4832284"/>
            <a:ext cx="2255027" cy="62243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3186BA32-EAC4-A87E-C7A4-DC7E4E639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2FC9AE92-3FCF-19DF-E8B9-2E74E0B8D2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B675CF0D-6AC1-C511-B68C-C262F8B7B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87F8162-BCFC-D5FE-6143-0056FE407361}"/>
              </a:ext>
            </a:extLst>
          </p:cNvPr>
          <p:cNvGrpSpPr/>
          <p:nvPr/>
        </p:nvGrpSpPr>
        <p:grpSpPr>
          <a:xfrm rot="12651836" flipH="1">
            <a:off x="7633589" y="-17008"/>
            <a:ext cx="2254378" cy="622288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D69976BB-551A-4CA2-6262-5648498F35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8ADEE2B5-8D20-3BE6-407C-A6A1D3B78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57EEA75C-E1E8-DFE6-80A1-D12A52021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pic>
        <p:nvPicPr>
          <p:cNvPr id="218" name="Picture 217">
            <a:extLst>
              <a:ext uri="{FF2B5EF4-FFF2-40B4-BE49-F238E27FC236}">
                <a16:creationId xmlns:a16="http://schemas.microsoft.com/office/drawing/2014/main" id="{36F8E4EF-97F2-9513-7F2B-7367A1197FC2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950" t="27362" r="9222" b="18247"/>
          <a:stretch>
            <a:fillRect/>
          </a:stretch>
        </p:blipFill>
        <p:spPr>
          <a:xfrm>
            <a:off x="1611604" y="4011187"/>
            <a:ext cx="916577" cy="609248"/>
          </a:xfrm>
          <a:prstGeom prst="rect">
            <a:avLst/>
          </a:prstGeom>
        </p:spPr>
      </p:pic>
      <p:pic>
        <p:nvPicPr>
          <p:cNvPr id="5" name="Picture 4" descr="BME680 sensor, temperature humidity sensor CJMCU-680 pressure height  development board Ultra-small : Amazon.com.be: Automotive">
            <a:extLst>
              <a:ext uri="{FF2B5EF4-FFF2-40B4-BE49-F238E27FC236}">
                <a16:creationId xmlns:a16="http://schemas.microsoft.com/office/drawing/2014/main" id="{43F4F5F1-96E7-47E8-DDC6-A383C10DD6B6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b="41866"/>
          <a:stretch>
            <a:fillRect/>
          </a:stretch>
        </p:blipFill>
        <p:spPr>
          <a:xfrm rot="16200000">
            <a:off x="1734452" y="3064531"/>
            <a:ext cx="673054" cy="591945"/>
          </a:xfrm>
          <a:prstGeom prst="rect">
            <a:avLst/>
          </a:prstGeom>
        </p:spPr>
      </p:pic>
      <p:pic>
        <p:nvPicPr>
          <p:cNvPr id="11" name="Picture 10" descr="1 relay module 5 Vdc 10A (assembled) — Arduino Online Shop">
            <a:extLst>
              <a:ext uri="{FF2B5EF4-FFF2-40B4-BE49-F238E27FC236}">
                <a16:creationId xmlns:a16="http://schemas.microsoft.com/office/drawing/2014/main" id="{ADB14200-244A-A22C-995C-6106A8185C12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1545" t="11514" r="19710" b="11514"/>
          <a:stretch>
            <a:fillRect/>
          </a:stretch>
        </p:blipFill>
        <p:spPr>
          <a:xfrm>
            <a:off x="426236" y="3991228"/>
            <a:ext cx="833718" cy="654836"/>
          </a:xfrm>
          <a:prstGeom prst="rect">
            <a:avLst/>
          </a:prstGeom>
        </p:spPr>
      </p:pic>
      <p:pic>
        <p:nvPicPr>
          <p:cNvPr id="12" name="Picture 11" descr="top-down view of a PM2.5 dust sensor with a small cooling fan clearly visible, electronic component on a clean white background">
            <a:extLst>
              <a:ext uri="{FF2B5EF4-FFF2-40B4-BE49-F238E27FC236}">
                <a16:creationId xmlns:a16="http://schemas.microsoft.com/office/drawing/2014/main" id="{D9644462-BA0B-C3E1-F74B-23C10304C42F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4882" t="18626" r="12569" b="15955"/>
          <a:stretch>
            <a:fillRect/>
          </a:stretch>
        </p:blipFill>
        <p:spPr>
          <a:xfrm>
            <a:off x="343377" y="2937777"/>
            <a:ext cx="999437" cy="845455"/>
          </a:xfrm>
          <a:prstGeom prst="rect">
            <a:avLst/>
          </a:prstGeom>
        </p:spPr>
      </p:pic>
      <p:pic>
        <p:nvPicPr>
          <p:cNvPr id="16" name="Picture 15" descr="HCL:Raspberry Pi4 - openSUSE Wiki">
            <a:extLst>
              <a:ext uri="{FF2B5EF4-FFF2-40B4-BE49-F238E27FC236}">
                <a16:creationId xmlns:a16="http://schemas.microsoft.com/office/drawing/2014/main" id="{75262DD9-75C3-7259-6065-B4A325950C4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096456" y="3603965"/>
            <a:ext cx="1583620" cy="104825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6F0FE3C-F869-AA72-92B2-93370B8DC476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20618" t="19144" r="20030" b="20425"/>
          <a:stretch>
            <a:fillRect/>
          </a:stretch>
        </p:blipFill>
        <p:spPr>
          <a:xfrm>
            <a:off x="7620086" y="1835840"/>
            <a:ext cx="536360" cy="546116"/>
          </a:xfrm>
          <a:prstGeom prst="rect">
            <a:avLst/>
          </a:prstGeom>
        </p:spPr>
      </p:pic>
      <p:pic>
        <p:nvPicPr>
          <p:cNvPr id="41" name="Picture 40" descr="Vpn Icon Vector Virtual Private Network Stock Vector (Royalty Free)  1521229949 | Shutterstock">
            <a:extLst>
              <a:ext uri="{FF2B5EF4-FFF2-40B4-BE49-F238E27FC236}">
                <a16:creationId xmlns:a16="http://schemas.microsoft.com/office/drawing/2014/main" id="{28E8A469-08E6-840E-5C86-C1F020C42A88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22308" t="19874" r="22213" b="26823"/>
          <a:stretch>
            <a:fillRect/>
          </a:stretch>
        </p:blipFill>
        <p:spPr>
          <a:xfrm>
            <a:off x="7613142" y="3004810"/>
            <a:ext cx="536360" cy="554957"/>
          </a:xfrm>
          <a:prstGeom prst="rect">
            <a:avLst/>
          </a:prstGeom>
        </p:spPr>
      </p:pic>
      <p:pic>
        <p:nvPicPr>
          <p:cNvPr id="43" name="Picture 42" descr="DDNS Monogram in Globe Outline Style on Background Network Concept 71258750  Vector Art at Vecteezy">
            <a:extLst>
              <a:ext uri="{FF2B5EF4-FFF2-40B4-BE49-F238E27FC236}">
                <a16:creationId xmlns:a16="http://schemas.microsoft.com/office/drawing/2014/main" id="{A5143234-3985-0F2C-A67B-540C6D7703B8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 l="19264" t="19134" r="19667" b="18843"/>
          <a:stretch>
            <a:fillRect/>
          </a:stretch>
        </p:blipFill>
        <p:spPr>
          <a:xfrm>
            <a:off x="7646418" y="2468586"/>
            <a:ext cx="469808" cy="477149"/>
          </a:xfrm>
          <a:prstGeom prst="rect">
            <a:avLst/>
          </a:prstGeom>
        </p:spPr>
      </p:pic>
      <p:pic>
        <p:nvPicPr>
          <p:cNvPr id="44" name="Picture 43" descr="Internet-cloud Clip Art at Clker.com - vector clip art online, royalty free  &amp; public domain">
            <a:extLst>
              <a:ext uri="{FF2B5EF4-FFF2-40B4-BE49-F238E27FC236}">
                <a16:creationId xmlns:a16="http://schemas.microsoft.com/office/drawing/2014/main" id="{E6B76E32-D08F-7B6B-1759-71A7B386C8F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009366" y="2169297"/>
            <a:ext cx="1125268" cy="963193"/>
          </a:xfrm>
          <a:prstGeom prst="rect">
            <a:avLst/>
          </a:prstGeom>
        </p:spPr>
      </p:pic>
      <p:pic>
        <p:nvPicPr>
          <p:cNvPr id="47" name="Picture 46" descr="Laptop illustration Images - Free Download on Freepik">
            <a:extLst>
              <a:ext uri="{FF2B5EF4-FFF2-40B4-BE49-F238E27FC236}">
                <a16:creationId xmlns:a16="http://schemas.microsoft.com/office/drawing/2014/main" id="{25588489-5C56-8267-FF92-15EB8A199AF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26236" y="194982"/>
            <a:ext cx="1085850" cy="1085850"/>
          </a:xfrm>
          <a:prstGeom prst="rect">
            <a:avLst/>
          </a:prstGeom>
        </p:spPr>
      </p:pic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403DBF2C-ED1A-B99E-EAA0-589E2F118231}"/>
              </a:ext>
            </a:extLst>
          </p:cNvPr>
          <p:cNvCxnSpPr>
            <a:cxnSpLocks/>
            <a:stCxn id="154" idx="3"/>
            <a:endCxn id="44" idx="0"/>
          </p:cNvCxnSpPr>
          <p:nvPr/>
        </p:nvCxnSpPr>
        <p:spPr>
          <a:xfrm>
            <a:off x="3196618" y="752160"/>
            <a:ext cx="1375382" cy="141713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59653FB8-57C2-035D-05FB-21A4582A86D0}"/>
              </a:ext>
            </a:extLst>
          </p:cNvPr>
          <p:cNvCxnSpPr>
            <a:cxnSpLocks/>
            <a:stCxn id="218" idx="3"/>
            <a:endCxn id="150" idx="1"/>
          </p:cNvCxnSpPr>
          <p:nvPr/>
        </p:nvCxnSpPr>
        <p:spPr>
          <a:xfrm>
            <a:off x="2528181" y="4315811"/>
            <a:ext cx="26879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88A66C04-F020-BE90-E2CD-2E913AFF17CB}"/>
              </a:ext>
            </a:extLst>
          </p:cNvPr>
          <p:cNvCxnSpPr>
            <a:stCxn id="44" idx="3"/>
            <a:endCxn id="39" idx="1"/>
          </p:cNvCxnSpPr>
          <p:nvPr/>
        </p:nvCxnSpPr>
        <p:spPr>
          <a:xfrm flipV="1">
            <a:off x="5134634" y="2108898"/>
            <a:ext cx="2485452" cy="54199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81A08C1E-A050-B386-78F4-B539D27EA230}"/>
              </a:ext>
            </a:extLst>
          </p:cNvPr>
          <p:cNvCxnSpPr>
            <a:cxnSpLocks/>
            <a:stCxn id="5" idx="1"/>
            <a:endCxn id="218" idx="0"/>
          </p:cNvCxnSpPr>
          <p:nvPr/>
        </p:nvCxnSpPr>
        <p:spPr>
          <a:xfrm flipH="1">
            <a:off x="2069893" y="3697031"/>
            <a:ext cx="1087" cy="3141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B77B9621-6CFB-81FD-CDF9-7E09C5B31C43}"/>
              </a:ext>
            </a:extLst>
          </p:cNvPr>
          <p:cNvCxnSpPr>
            <a:cxnSpLocks/>
          </p:cNvCxnSpPr>
          <p:nvPr/>
        </p:nvCxnSpPr>
        <p:spPr>
          <a:xfrm>
            <a:off x="1342814" y="3783232"/>
            <a:ext cx="294887" cy="2685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208BDED4-C571-1743-F9C2-9F06580CF6EF}"/>
              </a:ext>
            </a:extLst>
          </p:cNvPr>
          <p:cNvCxnSpPr>
            <a:cxnSpLocks/>
            <a:stCxn id="11" idx="3"/>
            <a:endCxn id="218" idx="1"/>
          </p:cNvCxnSpPr>
          <p:nvPr/>
        </p:nvCxnSpPr>
        <p:spPr>
          <a:xfrm flipV="1">
            <a:off x="1259954" y="4315811"/>
            <a:ext cx="351650" cy="28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2F6B99A1-8F06-6EBF-D55F-C23B04E7E21B}"/>
              </a:ext>
            </a:extLst>
          </p:cNvPr>
          <p:cNvSpPr/>
          <p:nvPr/>
        </p:nvSpPr>
        <p:spPr>
          <a:xfrm>
            <a:off x="426236" y="155876"/>
            <a:ext cx="1819071" cy="16986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END USER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6DC124B6-9CEB-26FC-4FE9-26A4455033C8}"/>
              </a:ext>
            </a:extLst>
          </p:cNvPr>
          <p:cNvSpPr/>
          <p:nvPr/>
        </p:nvSpPr>
        <p:spPr>
          <a:xfrm>
            <a:off x="1651099" y="4648330"/>
            <a:ext cx="833718" cy="24065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ESP32</a:t>
            </a:r>
            <a:endParaRPr lang="es-ES" dirty="0">
              <a:solidFill>
                <a:schemeClr val="bg2"/>
              </a:solidFill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83B6A51E-1DCD-BFE0-552D-B73A112EE8C8}"/>
              </a:ext>
            </a:extLst>
          </p:cNvPr>
          <p:cNvSpPr/>
          <p:nvPr/>
        </p:nvSpPr>
        <p:spPr>
          <a:xfrm>
            <a:off x="7118209" y="4704852"/>
            <a:ext cx="1561867" cy="180521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RASPBERRY PI</a:t>
            </a:r>
            <a:endParaRPr lang="ro-RO" dirty="0">
              <a:solidFill>
                <a:schemeClr val="bg2"/>
              </a:solidFill>
            </a:endParaRPr>
          </a:p>
        </p:txBody>
      </p:sp>
      <p:pic>
        <p:nvPicPr>
          <p:cNvPr id="150" name="Picture 149">
            <a:extLst>
              <a:ext uri="{FF2B5EF4-FFF2-40B4-BE49-F238E27FC236}">
                <a16:creationId xmlns:a16="http://schemas.microsoft.com/office/drawing/2014/main" id="{27FE471E-1550-26DF-87F1-85C52FB46529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20618" t="19144" r="20030" b="20425"/>
          <a:stretch>
            <a:fillRect/>
          </a:stretch>
        </p:blipFill>
        <p:spPr>
          <a:xfrm>
            <a:off x="2796971" y="4042753"/>
            <a:ext cx="536360" cy="546116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E3CCEA75-2650-5ED7-0BA5-DE3B67070C3E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20618" t="19144" r="20030" b="20425"/>
          <a:stretch>
            <a:fillRect/>
          </a:stretch>
        </p:blipFill>
        <p:spPr>
          <a:xfrm>
            <a:off x="2660258" y="479102"/>
            <a:ext cx="536360" cy="546116"/>
          </a:xfrm>
          <a:prstGeom prst="rect">
            <a:avLst/>
          </a:prstGeom>
        </p:spPr>
      </p:pic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796C054D-2CF9-0EC7-2B51-848AC54F5808}"/>
              </a:ext>
            </a:extLst>
          </p:cNvPr>
          <p:cNvCxnSpPr>
            <a:cxnSpLocks/>
            <a:stCxn id="154" idx="1"/>
            <a:endCxn id="4" idx="3"/>
          </p:cNvCxnSpPr>
          <p:nvPr/>
        </p:nvCxnSpPr>
        <p:spPr>
          <a:xfrm flipH="1" flipV="1">
            <a:off x="2121175" y="751355"/>
            <a:ext cx="539083" cy="80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B5C5EF94-9317-229C-EE77-BE311EA6BD9D}"/>
              </a:ext>
            </a:extLst>
          </p:cNvPr>
          <p:cNvCxnSpPr>
            <a:cxnSpLocks/>
            <a:stCxn id="150" idx="3"/>
            <a:endCxn id="44" idx="1"/>
          </p:cNvCxnSpPr>
          <p:nvPr/>
        </p:nvCxnSpPr>
        <p:spPr>
          <a:xfrm flipV="1">
            <a:off x="3333331" y="2650894"/>
            <a:ext cx="676035" cy="166491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4232CD3C-5FF7-F3BF-F082-9FE59898AB52}"/>
              </a:ext>
            </a:extLst>
          </p:cNvPr>
          <p:cNvGrpSpPr/>
          <p:nvPr/>
        </p:nvGrpSpPr>
        <p:grpSpPr>
          <a:xfrm>
            <a:off x="1465631" y="423583"/>
            <a:ext cx="655544" cy="655544"/>
            <a:chOff x="4719819" y="2163667"/>
            <a:chExt cx="655544" cy="655544"/>
          </a:xfrm>
        </p:grpSpPr>
        <p:pic>
          <p:nvPicPr>
            <p:cNvPr id="4" name="Picture 3" descr="Cell Phone Vector Icon 351222 Vector Art at Vecteezy">
              <a:extLst>
                <a:ext uri="{FF2B5EF4-FFF2-40B4-BE49-F238E27FC236}">
                  <a16:creationId xmlns:a16="http://schemas.microsoft.com/office/drawing/2014/main" id="{E019D5B1-50FC-E788-0510-40C18DDD4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4719819" y="2163667"/>
              <a:ext cx="655544" cy="655544"/>
            </a:xfrm>
            <a:prstGeom prst="rect">
              <a:avLst/>
            </a:prstGeom>
          </p:spPr>
        </p:pic>
        <p:pic>
          <p:nvPicPr>
            <p:cNvPr id="10" name="Picture 9" descr="HomeAssistant Local - Free download and install on Windows | Microsoft Store">
              <a:extLst>
                <a:ext uri="{FF2B5EF4-FFF2-40B4-BE49-F238E27FC236}">
                  <a16:creationId xmlns:a16="http://schemas.microsoft.com/office/drawing/2014/main" id="{968EBBAF-1158-E1FA-D346-6F825879E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 l="34399" r="38423" b="12384"/>
            <a:stretch>
              <a:fillRect/>
            </a:stretch>
          </p:blipFill>
          <p:spPr>
            <a:xfrm>
              <a:off x="4918207" y="2261189"/>
              <a:ext cx="258383" cy="452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3297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A4F50647-55CE-745E-C005-8AD0FAB24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74E590A-58B9-AA5E-E426-CE11F1D19B1F}"/>
              </a:ext>
            </a:extLst>
          </p:cNvPr>
          <p:cNvGrpSpPr/>
          <p:nvPr/>
        </p:nvGrpSpPr>
        <p:grpSpPr>
          <a:xfrm rot="286956" flipH="1">
            <a:off x="-665445" y="4832284"/>
            <a:ext cx="2255027" cy="62243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A784F092-207D-0CF6-0D9B-1D5AB14F2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1852D0D-4584-757B-C5CC-32341FA3D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337E8F1B-FF73-AFBC-3EA1-8965ACD45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159E063-438B-2077-D287-C4DE65182530}"/>
              </a:ext>
            </a:extLst>
          </p:cNvPr>
          <p:cNvGrpSpPr/>
          <p:nvPr/>
        </p:nvGrpSpPr>
        <p:grpSpPr>
          <a:xfrm rot="12651836" flipH="1">
            <a:off x="7633589" y="-17008"/>
            <a:ext cx="2254378" cy="622288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087E2351-CCE6-CA88-7CC0-B2C962EE97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631E9D5C-3725-2017-1DA7-AFA6A770F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5208A01D-2447-F8F7-AF6A-C69DF8CE2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pic>
        <p:nvPicPr>
          <p:cNvPr id="16" name="Picture 15" descr="HCL:Raspberry Pi4 - openSUSE Wiki">
            <a:extLst>
              <a:ext uri="{FF2B5EF4-FFF2-40B4-BE49-F238E27FC236}">
                <a16:creationId xmlns:a16="http://schemas.microsoft.com/office/drawing/2014/main" id="{5CA86540-9DA9-D702-1E87-569A998EA7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4356" y="3244246"/>
            <a:ext cx="1946691" cy="128859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CCF17DC-B87F-AE4B-17E9-FFE3E2890BC3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20618" t="19144" r="20030" b="20425"/>
          <a:stretch>
            <a:fillRect/>
          </a:stretch>
        </p:blipFill>
        <p:spPr>
          <a:xfrm>
            <a:off x="824538" y="871821"/>
            <a:ext cx="659329" cy="671322"/>
          </a:xfrm>
          <a:prstGeom prst="rect">
            <a:avLst/>
          </a:prstGeom>
        </p:spPr>
      </p:pic>
      <p:pic>
        <p:nvPicPr>
          <p:cNvPr id="41" name="Picture 40" descr="Vpn Icon Vector Virtual Private Network Stock Vector (Royalty Free)  1521229949 | Shutterstock">
            <a:extLst>
              <a:ext uri="{FF2B5EF4-FFF2-40B4-BE49-F238E27FC236}">
                <a16:creationId xmlns:a16="http://schemas.microsoft.com/office/drawing/2014/main" id="{8F5319F5-7896-17BF-CE92-8D7C0EB9680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22308" t="19874" r="22213" b="26823"/>
          <a:stretch>
            <a:fillRect/>
          </a:stretch>
        </p:blipFill>
        <p:spPr>
          <a:xfrm>
            <a:off x="824318" y="2489246"/>
            <a:ext cx="659329" cy="682190"/>
          </a:xfrm>
          <a:prstGeom prst="rect">
            <a:avLst/>
          </a:prstGeom>
        </p:spPr>
      </p:pic>
      <p:pic>
        <p:nvPicPr>
          <p:cNvPr id="43" name="Picture 42" descr="DDNS Monogram in Globe Outline Style on Background Network Concept 71258750  Vector Art at Vecteezy">
            <a:extLst>
              <a:ext uri="{FF2B5EF4-FFF2-40B4-BE49-F238E27FC236}">
                <a16:creationId xmlns:a16="http://schemas.microsoft.com/office/drawing/2014/main" id="{2FC357A3-399F-9B6C-CF04-346F50FE51DD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9264" t="19134" r="19667" b="18843"/>
          <a:stretch>
            <a:fillRect/>
          </a:stretch>
        </p:blipFill>
        <p:spPr>
          <a:xfrm>
            <a:off x="864318" y="1715356"/>
            <a:ext cx="577519" cy="586543"/>
          </a:xfrm>
          <a:prstGeom prst="rect">
            <a:avLst/>
          </a:prstGeom>
        </p:spPr>
      </p:pic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B7368B42-FFD9-6374-0FF9-97CB8C298A7C}"/>
              </a:ext>
            </a:extLst>
          </p:cNvPr>
          <p:cNvCxnSpPr>
            <a:cxnSpLocks/>
            <a:stCxn id="154" idx="1"/>
            <a:endCxn id="44" idx="3"/>
          </p:cNvCxnSpPr>
          <p:nvPr/>
        </p:nvCxnSpPr>
        <p:spPr>
          <a:xfrm flipH="1" flipV="1">
            <a:off x="3456738" y="1207403"/>
            <a:ext cx="593998" cy="15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4" name="Picture 153">
            <a:extLst>
              <a:ext uri="{FF2B5EF4-FFF2-40B4-BE49-F238E27FC236}">
                <a16:creationId xmlns:a16="http://schemas.microsoft.com/office/drawing/2014/main" id="{CAFB9897-6AB8-F856-2BD3-6AC55FDDFA6B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20618" t="19144" r="20030" b="20425"/>
          <a:stretch>
            <a:fillRect/>
          </a:stretch>
        </p:blipFill>
        <p:spPr>
          <a:xfrm>
            <a:off x="4050736" y="935881"/>
            <a:ext cx="536360" cy="546116"/>
          </a:xfrm>
          <a:prstGeom prst="rect">
            <a:avLst/>
          </a:prstGeom>
        </p:spPr>
      </p:pic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439E22F-99E6-2F45-DB07-CE327BB061E6}"/>
              </a:ext>
            </a:extLst>
          </p:cNvPr>
          <p:cNvCxnSpPr>
            <a:cxnSpLocks/>
            <a:stCxn id="154" idx="3"/>
            <a:endCxn id="48" idx="1"/>
          </p:cNvCxnSpPr>
          <p:nvPr/>
        </p:nvCxnSpPr>
        <p:spPr>
          <a:xfrm flipV="1">
            <a:off x="4587096" y="1206317"/>
            <a:ext cx="539695" cy="26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9B76234-0377-34A1-E7F8-D2DAC550F929}"/>
              </a:ext>
            </a:extLst>
          </p:cNvPr>
          <p:cNvGrpSpPr/>
          <p:nvPr/>
        </p:nvGrpSpPr>
        <p:grpSpPr>
          <a:xfrm>
            <a:off x="5126791" y="878545"/>
            <a:ext cx="655544" cy="655544"/>
            <a:chOff x="4719819" y="2163667"/>
            <a:chExt cx="655544" cy="655544"/>
          </a:xfrm>
        </p:grpSpPr>
        <p:pic>
          <p:nvPicPr>
            <p:cNvPr id="48" name="Picture 47" descr="Cell Phone Vector Icon 351222 Vector Art at Vecteezy">
              <a:extLst>
                <a:ext uri="{FF2B5EF4-FFF2-40B4-BE49-F238E27FC236}">
                  <a16:creationId xmlns:a16="http://schemas.microsoft.com/office/drawing/2014/main" id="{1385E461-CEB3-2388-0C58-137411837F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719819" y="2163667"/>
              <a:ext cx="655544" cy="655544"/>
            </a:xfrm>
            <a:prstGeom prst="rect">
              <a:avLst/>
            </a:prstGeom>
          </p:spPr>
        </p:pic>
        <p:pic>
          <p:nvPicPr>
            <p:cNvPr id="2" name="Picture 1" descr="HomeAssistant Local - Free download and install on Windows | Microsoft Store">
              <a:extLst>
                <a:ext uri="{FF2B5EF4-FFF2-40B4-BE49-F238E27FC236}">
                  <a16:creationId xmlns:a16="http://schemas.microsoft.com/office/drawing/2014/main" id="{9F3B60D8-7402-3B4E-0BC5-D5D5C45D42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 l="34399" r="38423" b="12384"/>
            <a:stretch>
              <a:fillRect/>
            </a:stretch>
          </p:blipFill>
          <p:spPr>
            <a:xfrm>
              <a:off x="4918207" y="2261189"/>
              <a:ext cx="258383" cy="452827"/>
            </a:xfrm>
            <a:prstGeom prst="rect">
              <a:avLst/>
            </a:prstGeom>
          </p:spPr>
        </p:pic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249426B0-C8F2-B9E0-2D59-EF662C0F1195}"/>
              </a:ext>
            </a:extLst>
          </p:cNvPr>
          <p:cNvSpPr/>
          <p:nvPr/>
        </p:nvSpPr>
        <p:spPr>
          <a:xfrm>
            <a:off x="426236" y="155875"/>
            <a:ext cx="7859469" cy="177321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RASPBERRY VPN DDNS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9ADDD94-B8AD-32AC-7FC9-46417FCEA1E8}"/>
              </a:ext>
            </a:extLst>
          </p:cNvPr>
          <p:cNvCxnSpPr>
            <a:cxnSpLocks/>
            <a:stCxn id="39" idx="3"/>
            <a:endCxn id="44" idx="1"/>
          </p:cNvCxnSpPr>
          <p:nvPr/>
        </p:nvCxnSpPr>
        <p:spPr>
          <a:xfrm flipV="1">
            <a:off x="1483867" y="1207403"/>
            <a:ext cx="847603" cy="7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4D204A57-3EDF-1FB3-2568-542DD49FBD6D}"/>
              </a:ext>
            </a:extLst>
          </p:cNvPr>
          <p:cNvSpPr/>
          <p:nvPr/>
        </p:nvSpPr>
        <p:spPr>
          <a:xfrm>
            <a:off x="5780381" y="2726912"/>
            <a:ext cx="2171700" cy="20388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CONEXIUNE PRIVATĂ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A4273FD-2665-5276-BE06-4EA6778FF38C}"/>
              </a:ext>
            </a:extLst>
          </p:cNvPr>
          <p:cNvSpPr/>
          <p:nvPr/>
        </p:nvSpPr>
        <p:spPr>
          <a:xfrm>
            <a:off x="5060963" y="1907626"/>
            <a:ext cx="2891118" cy="20388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TRANSLATAREA ADRESEI IP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8F86286-07A4-A459-2135-3FA882110A21}"/>
              </a:ext>
            </a:extLst>
          </p:cNvPr>
          <p:cNvCxnSpPr>
            <a:cxnSpLocks/>
            <a:stCxn id="133" idx="3"/>
            <a:endCxn id="30" idx="1"/>
          </p:cNvCxnSpPr>
          <p:nvPr/>
        </p:nvCxnSpPr>
        <p:spPr>
          <a:xfrm flipV="1">
            <a:off x="3595433" y="2828856"/>
            <a:ext cx="21849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BDC5027-D490-7BF9-D318-F8005440137F}"/>
              </a:ext>
            </a:extLst>
          </p:cNvPr>
          <p:cNvCxnSpPr>
            <a:cxnSpLocks/>
            <a:stCxn id="140" idx="3"/>
            <a:endCxn id="31" idx="1"/>
          </p:cNvCxnSpPr>
          <p:nvPr/>
        </p:nvCxnSpPr>
        <p:spPr>
          <a:xfrm>
            <a:off x="3761343" y="2007538"/>
            <a:ext cx="1299620" cy="2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BAA2FAB-FCC7-0F46-9C7C-677A52DEBC90}"/>
              </a:ext>
            </a:extLst>
          </p:cNvPr>
          <p:cNvCxnSpPr>
            <a:cxnSpLocks/>
            <a:stCxn id="41" idx="0"/>
            <a:endCxn id="43" idx="2"/>
          </p:cNvCxnSpPr>
          <p:nvPr/>
        </p:nvCxnSpPr>
        <p:spPr>
          <a:xfrm flipH="1" flipV="1">
            <a:off x="1153078" y="2301899"/>
            <a:ext cx="905" cy="1873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95409C5-DEDD-53FB-94D8-62E1A9507F21}"/>
              </a:ext>
            </a:extLst>
          </p:cNvPr>
          <p:cNvCxnSpPr>
            <a:cxnSpLocks/>
            <a:stCxn id="43" idx="0"/>
            <a:endCxn id="39" idx="2"/>
          </p:cNvCxnSpPr>
          <p:nvPr/>
        </p:nvCxnSpPr>
        <p:spPr>
          <a:xfrm flipV="1">
            <a:off x="1153078" y="1543143"/>
            <a:ext cx="1125" cy="1722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 descr="Initial Setup and Configuration of Home Assistant on a Raspberry Pi –  JoshMcCarty.com">
            <a:extLst>
              <a:ext uri="{FF2B5EF4-FFF2-40B4-BE49-F238E27FC236}">
                <a16:creationId xmlns:a16="http://schemas.microsoft.com/office/drawing/2014/main" id="{4A4B7AEC-D3B4-8343-F505-79236A1B2736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41646"/>
          <a:stretch>
            <a:fillRect/>
          </a:stretch>
        </p:blipFill>
        <p:spPr>
          <a:xfrm>
            <a:off x="2316255" y="3316534"/>
            <a:ext cx="1069041" cy="1030492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787C3336-1F8C-E1D5-9EF6-81C926254D72}"/>
              </a:ext>
            </a:extLst>
          </p:cNvPr>
          <p:cNvSpPr/>
          <p:nvPr/>
        </p:nvSpPr>
        <p:spPr>
          <a:xfrm>
            <a:off x="4323788" y="3730675"/>
            <a:ext cx="3628293" cy="20388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RASPBERRY PI + HOME ASSISTANT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96E9E02-B7BD-08C1-B6BA-DE6467E72DEA}"/>
              </a:ext>
            </a:extLst>
          </p:cNvPr>
          <p:cNvCxnSpPr>
            <a:cxnSpLocks/>
            <a:stCxn id="50" idx="3"/>
            <a:endCxn id="57" idx="1"/>
          </p:cNvCxnSpPr>
          <p:nvPr/>
        </p:nvCxnSpPr>
        <p:spPr>
          <a:xfrm>
            <a:off x="3385296" y="3831780"/>
            <a:ext cx="938492" cy="8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3" name="Picture 132" descr="WireGuard: fast, modern, secure VPN tunnel">
            <a:extLst>
              <a:ext uri="{FF2B5EF4-FFF2-40B4-BE49-F238E27FC236}">
                <a16:creationId xmlns:a16="http://schemas.microsoft.com/office/drawing/2014/main" id="{B8686BE1-4704-6D96-A94D-7FF8980A595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196341" y="2461595"/>
            <a:ext cx="1399092" cy="734523"/>
          </a:xfrm>
          <a:prstGeom prst="rect">
            <a:avLst/>
          </a:prstGeom>
        </p:spPr>
      </p:pic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7A905407-434F-CBF3-0BAD-E781E8C26AC7}"/>
              </a:ext>
            </a:extLst>
          </p:cNvPr>
          <p:cNvCxnSpPr>
            <a:cxnSpLocks/>
            <a:stCxn id="41" idx="3"/>
            <a:endCxn id="133" idx="1"/>
          </p:cNvCxnSpPr>
          <p:nvPr/>
        </p:nvCxnSpPr>
        <p:spPr>
          <a:xfrm flipV="1">
            <a:off x="1483647" y="2828857"/>
            <a:ext cx="712694" cy="1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0" name="Picture 139" descr="How to Update DuckDNS via LinuxServer.io's Docker Image">
            <a:extLst>
              <a:ext uri="{FF2B5EF4-FFF2-40B4-BE49-F238E27FC236}">
                <a16:creationId xmlns:a16="http://schemas.microsoft.com/office/drawing/2014/main" id="{20407114-037C-2D16-F002-A68708E6414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159354" y="1532874"/>
            <a:ext cx="1601989" cy="949327"/>
          </a:xfrm>
          <a:prstGeom prst="rect">
            <a:avLst/>
          </a:prstGeom>
        </p:spPr>
      </p:pic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DC920868-F381-A6DE-956E-EBA473A79CAA}"/>
              </a:ext>
            </a:extLst>
          </p:cNvPr>
          <p:cNvCxnSpPr>
            <a:cxnSpLocks/>
            <a:stCxn id="43" idx="3"/>
            <a:endCxn id="140" idx="1"/>
          </p:cNvCxnSpPr>
          <p:nvPr/>
        </p:nvCxnSpPr>
        <p:spPr>
          <a:xfrm flipV="1">
            <a:off x="1441837" y="2007538"/>
            <a:ext cx="717517" cy="1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4" name="Picture 43" descr="Internet-cloud Clip Art at Clker.com - vector clip art online, royalty free  &amp; public domain">
            <a:extLst>
              <a:ext uri="{FF2B5EF4-FFF2-40B4-BE49-F238E27FC236}">
                <a16:creationId xmlns:a16="http://schemas.microsoft.com/office/drawing/2014/main" id="{3E47715F-62CA-1671-C5E6-7B34172A4A5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331470" y="725806"/>
            <a:ext cx="1125268" cy="963193"/>
          </a:xfrm>
          <a:prstGeom prst="rect">
            <a:avLst/>
          </a:prstGeom>
        </p:spPr>
      </p:pic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31E009A-25CA-8542-3E9E-AE86064282FA}"/>
              </a:ext>
            </a:extLst>
          </p:cNvPr>
          <p:cNvCxnSpPr>
            <a:cxnSpLocks/>
            <a:stCxn id="48" idx="3"/>
            <a:endCxn id="162" idx="1"/>
          </p:cNvCxnSpPr>
          <p:nvPr/>
        </p:nvCxnSpPr>
        <p:spPr>
          <a:xfrm>
            <a:off x="5782335" y="1206317"/>
            <a:ext cx="327500" cy="1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2" name="Rectangle 161">
            <a:extLst>
              <a:ext uri="{FF2B5EF4-FFF2-40B4-BE49-F238E27FC236}">
                <a16:creationId xmlns:a16="http://schemas.microsoft.com/office/drawing/2014/main" id="{35BE433F-50A4-F467-31BA-06075204FB60}"/>
              </a:ext>
            </a:extLst>
          </p:cNvPr>
          <p:cNvSpPr/>
          <p:nvPr/>
        </p:nvSpPr>
        <p:spPr>
          <a:xfrm>
            <a:off x="6109835" y="1105648"/>
            <a:ext cx="1840392" cy="203888"/>
          </a:xfrm>
          <a:prstGeom prst="rect">
            <a:avLst/>
          </a:prstGeom>
          <a:solidFill>
            <a:srgbClr val="2C2A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dirty="0">
                <a:solidFill>
                  <a:schemeClr val="bg2"/>
                </a:solidFill>
              </a:rPr>
              <a:t>UTILIZATOR FINAL</a:t>
            </a:r>
          </a:p>
        </p:txBody>
      </p:sp>
    </p:spTree>
    <p:extLst>
      <p:ext uri="{BB962C8B-B14F-4D97-AF65-F5344CB8AC3E}">
        <p14:creationId xmlns:p14="http://schemas.microsoft.com/office/powerpoint/2010/main" val="2171257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91171E34-345A-6996-3952-238F7BA4E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">
            <a:extLst>
              <a:ext uri="{FF2B5EF4-FFF2-40B4-BE49-F238E27FC236}">
                <a16:creationId xmlns:a16="http://schemas.microsoft.com/office/drawing/2014/main" id="{E107B4BD-1490-4CE7-4EC2-E341F111D0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noProof="0" dirty="0"/>
              <a:t>Despre ce discutam?</a:t>
            </a:r>
            <a:endParaRPr lang="en-US" noProof="0" dirty="0"/>
          </a:p>
        </p:txBody>
      </p:sp>
      <p:sp>
        <p:nvSpPr>
          <p:cNvPr id="92" name="Google Shape;92;p3">
            <a:extLst>
              <a:ext uri="{FF2B5EF4-FFF2-40B4-BE49-F238E27FC236}">
                <a16:creationId xmlns:a16="http://schemas.microsoft.com/office/drawing/2014/main" id="{D70E5757-3D3B-A038-0CC6-4DF978B008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773778" y="2296552"/>
            <a:ext cx="2550242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De ce IoT? </a:t>
            </a:r>
            <a:r>
              <a:rPr lang="en-US" dirty="0">
                <a:solidFill>
                  <a:srgbClr val="242424"/>
                </a:solidFill>
                <a:latin typeface="Segoe UI" panose="020B0502040204020203" pitchFamily="34" charset="0"/>
              </a:rPr>
              <a:t>Ce problem</a:t>
            </a:r>
            <a:r>
              <a:rPr lang="ro-RO" dirty="0">
                <a:solidFill>
                  <a:srgbClr val="242424"/>
                </a:solidFill>
                <a:latin typeface="Segoe UI" panose="020B0502040204020203" pitchFamily="34" charset="0"/>
              </a:rPr>
              <a:t>ă rezolvă?</a:t>
            </a:r>
            <a:endParaRPr lang="en-US" noProof="0" dirty="0"/>
          </a:p>
        </p:txBody>
      </p:sp>
      <p:sp>
        <p:nvSpPr>
          <p:cNvPr id="93" name="Google Shape;93;p3">
            <a:extLst>
              <a:ext uri="{FF2B5EF4-FFF2-40B4-BE49-F238E27FC236}">
                <a16:creationId xmlns:a16="http://schemas.microsoft.com/office/drawing/2014/main" id="{A540FACE-D84B-7FDD-8BDC-F2FE821C40C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773778" y="1527393"/>
            <a:ext cx="2550242" cy="78496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noProof="0" dirty="0" err="1"/>
              <a:t>Scopul</a:t>
            </a:r>
            <a:r>
              <a:rPr lang="en-US" noProof="0" dirty="0"/>
              <a:t> </a:t>
            </a:r>
            <a:r>
              <a:rPr lang="en-US" noProof="0" dirty="0" err="1"/>
              <a:t>si</a:t>
            </a:r>
            <a:r>
              <a:rPr lang="en-US" noProof="0" dirty="0"/>
              <a:t> </a:t>
            </a:r>
            <a:r>
              <a:rPr lang="en-US" noProof="0" dirty="0" err="1"/>
              <a:t>motivatia</a:t>
            </a:r>
            <a:r>
              <a:rPr lang="en-US" noProof="0" dirty="0"/>
              <a:t> </a:t>
            </a:r>
            <a:r>
              <a:rPr lang="en-US" noProof="0" dirty="0" err="1"/>
              <a:t>lucr</a:t>
            </a:r>
            <a:r>
              <a:rPr lang="en-US" dirty="0"/>
              <a:t>a</a:t>
            </a:r>
            <a:r>
              <a:rPr lang="ro-RO" noProof="0" dirty="0"/>
              <a:t>rii</a:t>
            </a:r>
          </a:p>
        </p:txBody>
      </p:sp>
      <p:sp>
        <p:nvSpPr>
          <p:cNvPr id="94" name="Google Shape;94;p3">
            <a:extLst>
              <a:ext uri="{FF2B5EF4-FFF2-40B4-BE49-F238E27FC236}">
                <a16:creationId xmlns:a16="http://schemas.microsoft.com/office/drawing/2014/main" id="{CBC4ACF2-657E-2B5A-87A3-596BFC470851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853884" y="1711688"/>
            <a:ext cx="785424" cy="529822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01</a:t>
            </a:r>
          </a:p>
        </p:txBody>
      </p:sp>
      <p:sp>
        <p:nvSpPr>
          <p:cNvPr id="95" name="Google Shape;95;p3">
            <a:extLst>
              <a:ext uri="{FF2B5EF4-FFF2-40B4-BE49-F238E27FC236}">
                <a16:creationId xmlns:a16="http://schemas.microsoft.com/office/drawing/2014/main" id="{0E933C48-5437-D6AE-0BCB-52D04FF59705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5734151" y="2296552"/>
            <a:ext cx="2550242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Componentele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si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platforma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utilizator</a:t>
            </a:r>
            <a:endParaRPr lang="en-US" noProof="0" dirty="0"/>
          </a:p>
        </p:txBody>
      </p:sp>
      <p:sp>
        <p:nvSpPr>
          <p:cNvPr id="96" name="Google Shape;96;p3">
            <a:extLst>
              <a:ext uri="{FF2B5EF4-FFF2-40B4-BE49-F238E27FC236}">
                <a16:creationId xmlns:a16="http://schemas.microsoft.com/office/drawing/2014/main" id="{266D8C51-93A9-38B8-DBF8-20AFA08FC5BA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5734153" y="1527394"/>
            <a:ext cx="2863838" cy="78496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o-RO" dirty="0"/>
              <a:t>Arhitectura hardware </a:t>
            </a:r>
            <a:r>
              <a:rPr lang="en-US" dirty="0"/>
              <a:t>| </a:t>
            </a:r>
            <a:r>
              <a:rPr lang="ro-RO" dirty="0"/>
              <a:t>software</a:t>
            </a:r>
            <a:endParaRPr lang="en-US" noProof="0" dirty="0"/>
          </a:p>
        </p:txBody>
      </p:sp>
      <p:sp>
        <p:nvSpPr>
          <p:cNvPr id="97" name="Google Shape;97;p3">
            <a:extLst>
              <a:ext uri="{FF2B5EF4-FFF2-40B4-BE49-F238E27FC236}">
                <a16:creationId xmlns:a16="http://schemas.microsoft.com/office/drawing/2014/main" id="{345F751E-2332-CC9E-02EE-EB8A4FC06CAD}"/>
              </a:ext>
            </a:extLst>
          </p:cNvPr>
          <p:cNvSpPr txBox="1">
            <a:spLocks noGrp="1"/>
          </p:cNvSpPr>
          <p:nvPr>
            <p:ph type="body" idx="6"/>
          </p:nvPr>
        </p:nvSpPr>
        <p:spPr>
          <a:xfrm>
            <a:off x="4834213" y="1712700"/>
            <a:ext cx="765470" cy="525835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02</a:t>
            </a:r>
          </a:p>
        </p:txBody>
      </p:sp>
      <p:sp>
        <p:nvSpPr>
          <p:cNvPr id="98" name="Google Shape;98;p3">
            <a:extLst>
              <a:ext uri="{FF2B5EF4-FFF2-40B4-BE49-F238E27FC236}">
                <a16:creationId xmlns:a16="http://schemas.microsoft.com/office/drawing/2014/main" id="{9021CC7D-237C-DF07-AD7A-659E6D58B146}"/>
              </a:ext>
            </a:extLst>
          </p:cNvPr>
          <p:cNvSpPr txBox="1">
            <a:spLocks noGrp="1"/>
          </p:cNvSpPr>
          <p:nvPr>
            <p:ph type="body" idx="7"/>
          </p:nvPr>
        </p:nvSpPr>
        <p:spPr>
          <a:xfrm>
            <a:off x="5734151" y="3893717"/>
            <a:ext cx="2550242" cy="54824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Scalabilitate, securitate.</a:t>
            </a:r>
            <a:endParaRPr lang="en-US" noProof="0" dirty="0"/>
          </a:p>
        </p:txBody>
      </p:sp>
      <p:sp>
        <p:nvSpPr>
          <p:cNvPr id="99" name="Google Shape;99;p3">
            <a:extLst>
              <a:ext uri="{FF2B5EF4-FFF2-40B4-BE49-F238E27FC236}">
                <a16:creationId xmlns:a16="http://schemas.microsoft.com/office/drawing/2014/main" id="{9AFA96E1-2D7B-C980-8CCE-493ECAE1BBAC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5734151" y="3164560"/>
            <a:ext cx="2550242" cy="78198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noProof="0" dirty="0" err="1"/>
              <a:t>Rezultate</a:t>
            </a:r>
            <a:r>
              <a:rPr lang="en-US" noProof="0" dirty="0"/>
              <a:t> </a:t>
            </a:r>
            <a:r>
              <a:rPr lang="en-US" noProof="0" dirty="0" err="1"/>
              <a:t>si</a:t>
            </a:r>
            <a:r>
              <a:rPr lang="en-US" noProof="0" dirty="0"/>
              <a:t> </a:t>
            </a:r>
            <a:r>
              <a:rPr lang="en-US" noProof="0" dirty="0" err="1"/>
              <a:t>concluzii</a:t>
            </a:r>
            <a:endParaRPr lang="en-US" noProof="0" dirty="0"/>
          </a:p>
        </p:txBody>
      </p:sp>
      <p:sp>
        <p:nvSpPr>
          <p:cNvPr id="100" name="Google Shape;100;p3">
            <a:extLst>
              <a:ext uri="{FF2B5EF4-FFF2-40B4-BE49-F238E27FC236}">
                <a16:creationId xmlns:a16="http://schemas.microsoft.com/office/drawing/2014/main" id="{9AA771FE-07EF-2851-5B25-DDF250BC16D8}"/>
              </a:ext>
            </a:extLst>
          </p:cNvPr>
          <p:cNvSpPr txBox="1">
            <a:spLocks noGrp="1"/>
          </p:cNvSpPr>
          <p:nvPr>
            <p:ph type="body" idx="9"/>
          </p:nvPr>
        </p:nvSpPr>
        <p:spPr>
          <a:xfrm>
            <a:off x="4834211" y="3346890"/>
            <a:ext cx="765470" cy="525835"/>
          </a:xfr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04</a:t>
            </a:r>
          </a:p>
        </p:txBody>
      </p:sp>
      <p:sp>
        <p:nvSpPr>
          <p:cNvPr id="101" name="Google Shape;101;p3">
            <a:extLst>
              <a:ext uri="{FF2B5EF4-FFF2-40B4-BE49-F238E27FC236}">
                <a16:creationId xmlns:a16="http://schemas.microsoft.com/office/drawing/2014/main" id="{1E3727DB-1329-C8FC-A0A2-9C35825CF7B1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1773778" y="3893716"/>
            <a:ext cx="2550242" cy="54824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Interactiunea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mecanismelor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ro-RO" dirty="0">
                <a:solidFill>
                  <a:srgbClr val="242424"/>
                </a:solidFill>
                <a:latin typeface="Segoe UI" panose="020B0502040204020203" pitchFamily="34" charset="0"/>
              </a:rPr>
              <a:t>tehnologice.</a:t>
            </a:r>
            <a:endParaRPr lang="en-US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2" name="Google Shape;102;p3">
            <a:extLst>
              <a:ext uri="{FF2B5EF4-FFF2-40B4-BE49-F238E27FC236}">
                <a16:creationId xmlns:a16="http://schemas.microsoft.com/office/drawing/2014/main" id="{D83B7F2A-3AE3-1F92-707E-8E0CFA5E0EEF}"/>
              </a:ext>
            </a:extLst>
          </p:cNvPr>
          <p:cNvSpPr txBox="1">
            <a:spLocks noGrp="1"/>
          </p:cNvSpPr>
          <p:nvPr>
            <p:ph type="body" idx="14"/>
          </p:nvPr>
        </p:nvSpPr>
        <p:spPr>
          <a:xfrm>
            <a:off x="1773778" y="3164559"/>
            <a:ext cx="2550242" cy="78198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o-RO" dirty="0"/>
              <a:t>Implementarea functionalitatii</a:t>
            </a:r>
            <a:endParaRPr lang="ro-RO" noProof="0" dirty="0"/>
          </a:p>
        </p:txBody>
      </p:sp>
      <p:sp>
        <p:nvSpPr>
          <p:cNvPr id="103" name="Google Shape;103;p3">
            <a:extLst>
              <a:ext uri="{FF2B5EF4-FFF2-40B4-BE49-F238E27FC236}">
                <a16:creationId xmlns:a16="http://schemas.microsoft.com/office/drawing/2014/main" id="{567D52A3-AD26-6435-F46D-085D1DB8470B}"/>
              </a:ext>
            </a:extLst>
          </p:cNvPr>
          <p:cNvSpPr txBox="1">
            <a:spLocks noGrp="1"/>
          </p:cNvSpPr>
          <p:nvPr>
            <p:ph type="body" idx="15"/>
          </p:nvPr>
        </p:nvSpPr>
        <p:spPr>
          <a:xfrm>
            <a:off x="853884" y="3349865"/>
            <a:ext cx="785424" cy="525835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03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AE51083-8EFE-5B04-4739-2BDEE4B6BD14}"/>
              </a:ext>
            </a:extLst>
          </p:cNvPr>
          <p:cNvGrpSpPr/>
          <p:nvPr/>
        </p:nvGrpSpPr>
        <p:grpSpPr>
          <a:xfrm rot="4456419" flipH="1">
            <a:off x="7868045" y="3858856"/>
            <a:ext cx="834234" cy="2470201"/>
            <a:chOff x="-95720" y="0"/>
            <a:chExt cx="834234" cy="2470201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F71DE690-870A-F6DA-7012-2DEEA4CF3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60FD1DC7-8A57-318D-A1EA-7B92787D54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2FEF885E-A90A-8425-526E-39A1EFC01B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88415E9-E239-5A04-5340-3E9B9A837891}"/>
              </a:ext>
            </a:extLst>
          </p:cNvPr>
          <p:cNvGrpSpPr/>
          <p:nvPr/>
        </p:nvGrpSpPr>
        <p:grpSpPr>
          <a:xfrm rot="14719495" flipH="1">
            <a:off x="201522" y="-1105622"/>
            <a:ext cx="840529" cy="2470201"/>
            <a:chOff x="-95720" y="-2892"/>
            <a:chExt cx="840529" cy="2470201"/>
          </a:xfrm>
        </p:grpSpPr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0955E949-1928-8291-D2C4-44CA21EC2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295" y="-2892"/>
              <a:ext cx="738514" cy="2470201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A9FAF416-1B3F-8F2C-64BB-3C9BE84CD5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7F2E9E9B-4C7C-E08B-FB21-3D8147DF4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sp>
        <p:nvSpPr>
          <p:cNvPr id="3" name="Google Shape;91;p3">
            <a:extLst>
              <a:ext uri="{FF2B5EF4-FFF2-40B4-BE49-F238E27FC236}">
                <a16:creationId xmlns:a16="http://schemas.microsoft.com/office/drawing/2014/main" id="{1ED36D7D-49D6-6AFB-1A01-9498712A01EF}"/>
              </a:ext>
            </a:extLst>
          </p:cNvPr>
          <p:cNvSpPr txBox="1">
            <a:spLocks/>
          </p:cNvSpPr>
          <p:nvPr/>
        </p:nvSpPr>
        <p:spPr>
          <a:xfrm rot="5121924">
            <a:off x="6077056" y="563900"/>
            <a:ext cx="184244" cy="27527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35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anose="020B0604020202020204" charset="0"/>
                <a:cs typeface="Sora SemiBold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 sz="1400" dirty="0"/>
              <a:t>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8210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ECC6AF5-347A-7A7E-8FAC-0667B88452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5710237" y="-7450"/>
            <a:ext cx="3433763" cy="1027987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8D21425-4008-D6C9-94AF-E3A84FD22F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 flipV="1">
            <a:off x="6219825" y="-7450"/>
            <a:ext cx="2924175" cy="8763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BD07EAE-C3B7-01EC-4D46-3A61AD901C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 flipV="1">
            <a:off x="6622026" y="-103281"/>
            <a:ext cx="2521974" cy="771325"/>
          </a:xfrm>
          <a:prstGeom prst="rect">
            <a:avLst/>
          </a:prstGeom>
        </p:spPr>
      </p:pic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723900" y="1916922"/>
            <a:ext cx="4901252" cy="2028264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dirty="0" err="1"/>
              <a:t>Rezultate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concluzii</a:t>
            </a:r>
            <a:endParaRPr lang="en-US" dirty="0"/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>
          <a:xfrm>
            <a:off x="723900" y="572118"/>
            <a:ext cx="2080966" cy="1640329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/>
              <a:t>04</a:t>
            </a:r>
          </a:p>
        </p:txBody>
      </p:sp>
      <p:sp>
        <p:nvSpPr>
          <p:cNvPr id="5" name="Google Shape;94;p3">
            <a:extLst>
              <a:ext uri="{FF2B5EF4-FFF2-40B4-BE49-F238E27FC236}">
                <a16:creationId xmlns:a16="http://schemas.microsoft.com/office/drawing/2014/main" id="{2FC03DB0-D1D1-808B-3615-FB4E00E28C9A}"/>
              </a:ext>
            </a:extLst>
          </p:cNvPr>
          <p:cNvSpPr txBox="1">
            <a:spLocks/>
          </p:cNvSpPr>
          <p:nvPr/>
        </p:nvSpPr>
        <p:spPr>
          <a:xfrm>
            <a:off x="723900" y="3851056"/>
            <a:ext cx="2826124" cy="529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 sz="1800" dirty="0">
                <a:latin typeface="Segoe UI" panose="020B0502040204020203" pitchFamily="34" charset="0"/>
              </a:rPr>
              <a:t>Scalabilitate și securitate.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7452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Word"/>
      </p:transition>
    </mc:Choice>
    <mc:Fallback xmlns="">
      <p:transition spd="slow" advClick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93894F64-C0C2-3368-4189-E3DD5AB25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94;p3">
            <a:extLst>
              <a:ext uri="{FF2B5EF4-FFF2-40B4-BE49-F238E27FC236}">
                <a16:creationId xmlns:a16="http://schemas.microsoft.com/office/drawing/2014/main" id="{39404C76-46B3-5291-75F8-75B7E6C184FE}"/>
              </a:ext>
            </a:extLst>
          </p:cNvPr>
          <p:cNvSpPr txBox="1">
            <a:spLocks/>
          </p:cNvSpPr>
          <p:nvPr/>
        </p:nvSpPr>
        <p:spPr>
          <a:xfrm>
            <a:off x="1459006" y="587891"/>
            <a:ext cx="6225988" cy="529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o-RO" sz="3500" b="1" dirty="0">
                <a:latin typeface="Segoe UI" panose="020B0502040204020203" pitchFamily="34" charset="0"/>
              </a:rPr>
              <a:t>Scalabilitate și securitate.</a:t>
            </a:r>
            <a:endParaRPr lang="en-US" sz="3500" b="1" dirty="0"/>
          </a:p>
        </p:txBody>
      </p:sp>
      <p:sp>
        <p:nvSpPr>
          <p:cNvPr id="133" name="Google Shape;133;p7">
            <a:extLst>
              <a:ext uri="{FF2B5EF4-FFF2-40B4-BE49-F238E27FC236}">
                <a16:creationId xmlns:a16="http://schemas.microsoft.com/office/drawing/2014/main" id="{17B2BFCB-7EA8-2F75-3459-A7265A2701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3899" y="2721008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pt-BR" sz="1800" dirty="0"/>
              <a:t>Se pot ad</a:t>
            </a:r>
            <a:r>
              <a:rPr lang="ro-RO" sz="1800" dirty="0"/>
              <a:t>ăuga multiple module ESP32.</a:t>
            </a:r>
            <a:endParaRPr lang="en-US" noProof="0" dirty="0"/>
          </a:p>
        </p:txBody>
      </p:sp>
      <p:sp>
        <p:nvSpPr>
          <p:cNvPr id="134" name="Google Shape;134;p7">
            <a:extLst>
              <a:ext uri="{FF2B5EF4-FFF2-40B4-BE49-F238E27FC236}">
                <a16:creationId xmlns:a16="http://schemas.microsoft.com/office/drawing/2014/main" id="{35DED6D5-B93E-7496-D7B4-E897352DF0E4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306098" y="2723273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dirty="0"/>
              <a:t>DDNS este valabil global.</a:t>
            </a:r>
            <a:endParaRPr lang="en-US" noProof="0" dirty="0"/>
          </a:p>
        </p:txBody>
      </p:sp>
      <p:sp>
        <p:nvSpPr>
          <p:cNvPr id="137" name="Google Shape;137;p7">
            <a:extLst>
              <a:ext uri="{FF2B5EF4-FFF2-40B4-BE49-F238E27FC236}">
                <a16:creationId xmlns:a16="http://schemas.microsoft.com/office/drawing/2014/main" id="{B0104F82-E289-6C0C-DF9A-789063904979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5918647" y="2767981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noProof="0" dirty="0"/>
              <a:t>Thingsboard. </a:t>
            </a:r>
          </a:p>
          <a:p>
            <a:pPr lvl="0"/>
            <a:r>
              <a:rPr lang="ro-RO" sz="1800" noProof="0" dirty="0"/>
              <a:t>Cum putem vinde acest serviciu.</a:t>
            </a:r>
            <a:endParaRPr lang="en-US" sz="1800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CA48C9-3826-0A21-32A0-327F986B731A}"/>
              </a:ext>
            </a:extLst>
          </p:cNvPr>
          <p:cNvSpPr/>
          <p:nvPr/>
        </p:nvSpPr>
        <p:spPr>
          <a:xfrm>
            <a:off x="4375758" y="2077791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4158AB-FD85-C7D9-7D67-6D006DD92CCC}"/>
              </a:ext>
            </a:extLst>
          </p:cNvPr>
          <p:cNvSpPr/>
          <p:nvPr/>
        </p:nvSpPr>
        <p:spPr>
          <a:xfrm>
            <a:off x="6957956" y="2077791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27AAB99-EE8D-88F1-F89F-D2FBFAE6D9A1}"/>
              </a:ext>
            </a:extLst>
          </p:cNvPr>
          <p:cNvGrpSpPr/>
          <p:nvPr/>
        </p:nvGrpSpPr>
        <p:grpSpPr>
          <a:xfrm rot="569504" flipH="1">
            <a:off x="-837090" y="4615469"/>
            <a:ext cx="1993929" cy="53564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600AA444-DA04-0288-3281-97CB49031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45F7BEC-1C1F-6E32-22B9-4F89D6FC9C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26927EC7-A330-F9D0-B1B3-1AB584733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5CBF0DA-29AD-BE12-9548-C4E8833FD132}"/>
              </a:ext>
            </a:extLst>
          </p:cNvPr>
          <p:cNvGrpSpPr/>
          <p:nvPr/>
        </p:nvGrpSpPr>
        <p:grpSpPr>
          <a:xfrm rot="11081131" flipH="1">
            <a:off x="6803327" y="-214506"/>
            <a:ext cx="2861949" cy="842186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E0611783-8EC5-0E48-23FC-6E7F4DF00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E6F9250A-0D36-BC9C-B509-6E8B7F530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496E105F-12C3-91CE-31BC-082A3E1615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2" name="Google Shape;94;p3">
            <a:extLst>
              <a:ext uri="{FF2B5EF4-FFF2-40B4-BE49-F238E27FC236}">
                <a16:creationId xmlns:a16="http://schemas.microsoft.com/office/drawing/2014/main" id="{65DE5208-C287-E777-BFFF-75C800FFA6D6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459006" y="2009122"/>
            <a:ext cx="1072152" cy="529822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>
                <a:solidFill>
                  <a:schemeClr val="bg2"/>
                </a:solidFill>
              </a:rPr>
              <a:t>ESP32</a:t>
            </a:r>
          </a:p>
        </p:txBody>
      </p:sp>
    </p:spTree>
    <p:extLst>
      <p:ext uri="{BB962C8B-B14F-4D97-AF65-F5344CB8AC3E}">
        <p14:creationId xmlns:p14="http://schemas.microsoft.com/office/powerpoint/2010/main" val="2312254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4A95E4A3-E85A-FF0E-B1C5-315BF0762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94;p3">
            <a:extLst>
              <a:ext uri="{FF2B5EF4-FFF2-40B4-BE49-F238E27FC236}">
                <a16:creationId xmlns:a16="http://schemas.microsoft.com/office/drawing/2014/main" id="{973E6843-C907-6EF8-05D2-A60157C74385}"/>
              </a:ext>
            </a:extLst>
          </p:cNvPr>
          <p:cNvSpPr txBox="1">
            <a:spLocks/>
          </p:cNvSpPr>
          <p:nvPr/>
        </p:nvSpPr>
        <p:spPr>
          <a:xfrm>
            <a:off x="4363538" y="473822"/>
            <a:ext cx="248770" cy="215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o-RO" sz="100" b="1" dirty="0">
                <a:latin typeface="Segoe UI" panose="020B0502040204020203" pitchFamily="34" charset="0"/>
              </a:rPr>
              <a:t>Scalabilitate și securitate.</a:t>
            </a:r>
            <a:endParaRPr lang="en-US" sz="100" b="1" dirty="0"/>
          </a:p>
        </p:txBody>
      </p:sp>
      <p:sp>
        <p:nvSpPr>
          <p:cNvPr id="93" name="Google Shape;93;p3">
            <a:extLst>
              <a:ext uri="{FF2B5EF4-FFF2-40B4-BE49-F238E27FC236}">
                <a16:creationId xmlns:a16="http://schemas.microsoft.com/office/drawing/2014/main" id="{3188DC45-50AE-4CEB-43B7-382BB79BB9D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26831" y="2052452"/>
            <a:ext cx="2778686" cy="62889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ro-RO" dirty="0"/>
              <a:t>Definim propria structura Nod Edge</a:t>
            </a:r>
            <a:endParaRPr lang="en-US" noProof="0" dirty="0"/>
          </a:p>
        </p:txBody>
      </p:sp>
      <p:sp>
        <p:nvSpPr>
          <p:cNvPr id="96" name="Google Shape;96;p3">
            <a:extLst>
              <a:ext uri="{FF2B5EF4-FFF2-40B4-BE49-F238E27FC236}">
                <a16:creationId xmlns:a16="http://schemas.microsoft.com/office/drawing/2014/main" id="{A085BA16-4448-107F-E8B8-955B3384489E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433292" y="3775015"/>
            <a:ext cx="2976558" cy="62889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ro-RO" dirty="0"/>
              <a:t>Configurarea semnalelor de iesire.</a:t>
            </a:r>
            <a:endParaRPr lang="en-US" noProof="0" dirty="0"/>
          </a:p>
        </p:txBody>
      </p:sp>
      <p:sp>
        <p:nvSpPr>
          <p:cNvPr id="99" name="Google Shape;99;p3">
            <a:extLst>
              <a:ext uri="{FF2B5EF4-FFF2-40B4-BE49-F238E27FC236}">
                <a16:creationId xmlns:a16="http://schemas.microsoft.com/office/drawing/2014/main" id="{A3F9D072-2D13-95F5-F21F-880A22CF935A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5619929" y="2024048"/>
            <a:ext cx="2778685" cy="678811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ro-RO" noProof="0" dirty="0"/>
              <a:t>Eficienta electrica. Cost redus</a:t>
            </a:r>
            <a:endParaRPr lang="en-US" noProof="0" dirty="0"/>
          </a:p>
        </p:txBody>
      </p:sp>
      <p:sp>
        <p:nvSpPr>
          <p:cNvPr id="102" name="Google Shape;102;p3">
            <a:extLst>
              <a:ext uri="{FF2B5EF4-FFF2-40B4-BE49-F238E27FC236}">
                <a16:creationId xmlns:a16="http://schemas.microsoft.com/office/drawing/2014/main" id="{030A70B0-16EF-CBD5-053C-3579DBBD0997}"/>
              </a:ext>
            </a:extLst>
          </p:cNvPr>
          <p:cNvSpPr txBox="1">
            <a:spLocks noGrp="1"/>
          </p:cNvSpPr>
          <p:nvPr>
            <p:ph type="body" idx="14"/>
          </p:nvPr>
        </p:nvSpPr>
        <p:spPr>
          <a:xfrm>
            <a:off x="5734150" y="3775015"/>
            <a:ext cx="2550242" cy="62889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ro-RO" noProof="0" dirty="0"/>
              <a:t>Compatibil cu orice dispozitiv.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81D4D45-5FD9-89FE-5430-38157F9B8E48}"/>
              </a:ext>
            </a:extLst>
          </p:cNvPr>
          <p:cNvGrpSpPr/>
          <p:nvPr/>
        </p:nvGrpSpPr>
        <p:grpSpPr>
          <a:xfrm rot="4456419" flipH="1">
            <a:off x="8577449" y="3734532"/>
            <a:ext cx="706754" cy="2470201"/>
            <a:chOff x="-95720" y="0"/>
            <a:chExt cx="834234" cy="2470201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B1661EB8-2EA8-EBE8-0E32-5ABF37D03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3DBF9E8C-9A9D-5E23-6773-452A8D282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99C19962-808C-2298-A84D-10BD15067E8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A4A6FF2-CA6B-EFC9-9FA2-9F54791F0638}"/>
              </a:ext>
            </a:extLst>
          </p:cNvPr>
          <p:cNvGrpSpPr/>
          <p:nvPr/>
        </p:nvGrpSpPr>
        <p:grpSpPr>
          <a:xfrm rot="15503854" flipH="1">
            <a:off x="201522" y="-1105622"/>
            <a:ext cx="840529" cy="2470201"/>
            <a:chOff x="-95720" y="-2892"/>
            <a:chExt cx="840529" cy="2470201"/>
          </a:xfrm>
        </p:grpSpPr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6C3D5D44-B938-3467-4CAB-22ED9A047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295" y="-2892"/>
              <a:ext cx="738514" cy="2470201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FEA1E800-BF7B-4420-3D12-682329D47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7A8D2991-D182-CE61-D8FF-096B22EC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sp>
        <p:nvSpPr>
          <p:cNvPr id="11" name="Google Shape;94;p3">
            <a:extLst>
              <a:ext uri="{FF2B5EF4-FFF2-40B4-BE49-F238E27FC236}">
                <a16:creationId xmlns:a16="http://schemas.microsoft.com/office/drawing/2014/main" id="{83A26E34-9807-40A8-FE85-8134E0AF7C94}"/>
              </a:ext>
            </a:extLst>
          </p:cNvPr>
          <p:cNvSpPr txBox="1">
            <a:spLocks/>
          </p:cNvSpPr>
          <p:nvPr/>
        </p:nvSpPr>
        <p:spPr>
          <a:xfrm>
            <a:off x="3492344" y="426057"/>
            <a:ext cx="2159311" cy="52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500" dirty="0">
                <a:solidFill>
                  <a:schemeClr val="bg2"/>
                </a:solidFill>
              </a:rPr>
              <a:t>ESP32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B08A747-80A0-BB45-3DC5-C0CAD914930B}"/>
              </a:ext>
            </a:extLst>
          </p:cNvPr>
          <p:cNvSpPr/>
          <p:nvPr/>
        </p:nvSpPr>
        <p:spPr>
          <a:xfrm>
            <a:off x="1719932" y="1490740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CCAA82-3256-C483-441D-DF01C82394EC}"/>
              </a:ext>
            </a:extLst>
          </p:cNvPr>
          <p:cNvSpPr/>
          <p:nvPr/>
        </p:nvSpPr>
        <p:spPr>
          <a:xfrm>
            <a:off x="1719932" y="3287695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CD3F88-3C3C-ACCC-B93E-72E852CBE471}"/>
              </a:ext>
            </a:extLst>
          </p:cNvPr>
          <p:cNvSpPr/>
          <p:nvPr/>
        </p:nvSpPr>
        <p:spPr>
          <a:xfrm>
            <a:off x="6815457" y="1490740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2DFBFA-4716-F93F-4C9D-E011DDD7DBBF}"/>
              </a:ext>
            </a:extLst>
          </p:cNvPr>
          <p:cNvSpPr/>
          <p:nvPr/>
        </p:nvSpPr>
        <p:spPr>
          <a:xfrm>
            <a:off x="6815457" y="3287695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1745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9AE9BBAF-1312-1946-073D-3B16E3680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>
            <a:extLst>
              <a:ext uri="{FF2B5EF4-FFF2-40B4-BE49-F238E27FC236}">
                <a16:creationId xmlns:a16="http://schemas.microsoft.com/office/drawing/2014/main" id="{40171EAF-0908-29D1-2ED6-FE77307B8B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3899" y="2721008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pt-BR" sz="1800" dirty="0"/>
              <a:t>Se pot ad</a:t>
            </a:r>
            <a:r>
              <a:rPr lang="ro-RO" sz="1800" dirty="0"/>
              <a:t>ăuga multiple module ESP32.</a:t>
            </a:r>
            <a:endParaRPr lang="en-US" noProof="0" dirty="0"/>
          </a:p>
        </p:txBody>
      </p:sp>
      <p:sp>
        <p:nvSpPr>
          <p:cNvPr id="134" name="Google Shape;134;p7">
            <a:extLst>
              <a:ext uri="{FF2B5EF4-FFF2-40B4-BE49-F238E27FC236}">
                <a16:creationId xmlns:a16="http://schemas.microsoft.com/office/drawing/2014/main" id="{0FF81BA2-9897-75C2-34CD-3AF6A00501F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306098" y="2723273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dirty="0"/>
              <a:t>DDNS este valabil global.</a:t>
            </a:r>
            <a:endParaRPr lang="en-US" noProof="0" dirty="0"/>
          </a:p>
        </p:txBody>
      </p:sp>
      <p:sp>
        <p:nvSpPr>
          <p:cNvPr id="137" name="Google Shape;137;p7">
            <a:extLst>
              <a:ext uri="{FF2B5EF4-FFF2-40B4-BE49-F238E27FC236}">
                <a16:creationId xmlns:a16="http://schemas.microsoft.com/office/drawing/2014/main" id="{28F4D719-D712-188F-B023-B65749704587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5918647" y="2767981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noProof="0" dirty="0"/>
              <a:t>Thingsboard. </a:t>
            </a:r>
          </a:p>
          <a:p>
            <a:pPr lvl="0"/>
            <a:r>
              <a:rPr lang="ro-RO" sz="1800" noProof="0" dirty="0"/>
              <a:t>Cum putem vinde acest serviciu.</a:t>
            </a:r>
            <a:endParaRPr lang="en-US" sz="1800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D56F70-E350-5FFA-DD18-0593526F8BEF}"/>
              </a:ext>
            </a:extLst>
          </p:cNvPr>
          <p:cNvSpPr/>
          <p:nvPr/>
        </p:nvSpPr>
        <p:spPr>
          <a:xfrm>
            <a:off x="1793560" y="2077791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42A757-2603-46A9-9B43-42DD0278F243}"/>
              </a:ext>
            </a:extLst>
          </p:cNvPr>
          <p:cNvSpPr/>
          <p:nvPr/>
        </p:nvSpPr>
        <p:spPr>
          <a:xfrm>
            <a:off x="6957956" y="2077791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5B9D847-95AA-8B23-A417-17805B23D186}"/>
              </a:ext>
            </a:extLst>
          </p:cNvPr>
          <p:cNvGrpSpPr/>
          <p:nvPr/>
        </p:nvGrpSpPr>
        <p:grpSpPr>
          <a:xfrm rot="569504" flipH="1">
            <a:off x="-837090" y="4615469"/>
            <a:ext cx="1993929" cy="53564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D54780C4-127D-91F6-F17F-824D48856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69E56BF6-3082-7951-6239-E8EBA6C49C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6DF6C86D-54F7-D195-20D8-2E133CA7B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9723ED9-FFE4-D278-6F67-046EEFF135C6}"/>
              </a:ext>
            </a:extLst>
          </p:cNvPr>
          <p:cNvGrpSpPr/>
          <p:nvPr/>
        </p:nvGrpSpPr>
        <p:grpSpPr>
          <a:xfrm rot="11081131" flipH="1">
            <a:off x="6803327" y="-214506"/>
            <a:ext cx="2861949" cy="842186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914C9E57-97D7-90BD-7C8F-7CD939F3D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8E56CED8-C4D6-5727-4980-09EE05B3A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A86F9DBA-DFEE-B99E-DE2C-141731001C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3" name="Google Shape;97;p3">
            <a:extLst>
              <a:ext uri="{FF2B5EF4-FFF2-40B4-BE49-F238E27FC236}">
                <a16:creationId xmlns:a16="http://schemas.microsoft.com/office/drawing/2014/main" id="{16580F40-FAA5-C5E1-19AE-CC93B326A489}"/>
              </a:ext>
            </a:extLst>
          </p:cNvPr>
          <p:cNvSpPr txBox="1">
            <a:spLocks/>
          </p:cNvSpPr>
          <p:nvPr/>
        </p:nvSpPr>
        <p:spPr>
          <a:xfrm>
            <a:off x="4081435" y="2044453"/>
            <a:ext cx="981129" cy="459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2"/>
                </a:solidFill>
              </a:rPr>
              <a:t>DDNS</a:t>
            </a:r>
          </a:p>
        </p:txBody>
      </p:sp>
      <p:sp>
        <p:nvSpPr>
          <p:cNvPr id="14" name="Google Shape;94;p3">
            <a:extLst>
              <a:ext uri="{FF2B5EF4-FFF2-40B4-BE49-F238E27FC236}">
                <a16:creationId xmlns:a16="http://schemas.microsoft.com/office/drawing/2014/main" id="{2EA95DFC-C149-68CE-4C9C-82440F4C568A}"/>
              </a:ext>
            </a:extLst>
          </p:cNvPr>
          <p:cNvSpPr txBox="1">
            <a:spLocks/>
          </p:cNvSpPr>
          <p:nvPr/>
        </p:nvSpPr>
        <p:spPr>
          <a:xfrm>
            <a:off x="1459006" y="587891"/>
            <a:ext cx="6225988" cy="529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o-RO" sz="3500" b="1" dirty="0">
                <a:latin typeface="Segoe UI" panose="020B0502040204020203" pitchFamily="34" charset="0"/>
              </a:rPr>
              <a:t>Scalabilitate și securitate.</a:t>
            </a:r>
            <a:endParaRPr lang="en-US" sz="3500" b="1" dirty="0"/>
          </a:p>
        </p:txBody>
      </p:sp>
    </p:spTree>
    <p:extLst>
      <p:ext uri="{BB962C8B-B14F-4D97-AF65-F5344CB8AC3E}">
        <p14:creationId xmlns:p14="http://schemas.microsoft.com/office/powerpoint/2010/main" val="217043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2D2F01A-1F3A-105B-3D80-DD2C135012CD}"/>
              </a:ext>
            </a:extLst>
          </p:cNvPr>
          <p:cNvGrpSpPr/>
          <p:nvPr/>
        </p:nvGrpSpPr>
        <p:grpSpPr>
          <a:xfrm rot="5551155" flipH="1">
            <a:off x="7563784" y="3693366"/>
            <a:ext cx="834234" cy="2470201"/>
            <a:chOff x="-95720" y="0"/>
            <a:chExt cx="834234" cy="2470201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8D463B9E-B508-A651-2E77-AB3138AFF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714FED35-974A-CC23-AC17-8312F4B59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804E3FC7-A82C-8A33-2AF1-F82ABB9043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sp>
        <p:nvSpPr>
          <p:cNvPr id="85" name="Google Shape;85;p2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/>
              <a:t>Prezentarea</a:t>
            </a:r>
            <a:r>
              <a:rPr lang="en-US" sz="3600" dirty="0"/>
              <a:t> </a:t>
            </a:r>
            <a:r>
              <a:rPr lang="en-US" sz="3600" dirty="0" err="1"/>
              <a:t>Proiectului</a:t>
            </a:r>
            <a:endParaRPr lang="en-US" sz="1100" dirty="0">
              <a:solidFill>
                <a:schemeClr val="tx1"/>
              </a:solidFill>
              <a:latin typeface="Sora" pitchFamily="2" charset="0"/>
              <a:ea typeface="Anaheim"/>
              <a:cs typeface="Sora" pitchFamily="2" charset="0"/>
              <a:sym typeface="Anaheim"/>
            </a:endParaRPr>
          </a:p>
        </p:txBody>
      </p:sp>
      <p:graphicFrame>
        <p:nvGraphicFramePr>
          <p:cNvPr id="2" name="Google Shape;134;p28">
            <a:extLst>
              <a:ext uri="{FF2B5EF4-FFF2-40B4-BE49-F238E27FC236}">
                <a16:creationId xmlns:a16="http://schemas.microsoft.com/office/drawing/2014/main" id="{53ADB5D5-4901-EF68-BE13-862FEBEE8E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926476"/>
              </p:ext>
            </p:extLst>
          </p:nvPr>
        </p:nvGraphicFramePr>
        <p:xfrm>
          <a:off x="723900" y="1988622"/>
          <a:ext cx="7704000" cy="21691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18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8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 sz="900" b="1" u="sng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Nume</a:t>
                      </a:r>
                      <a:endParaRPr sz="900" b="1" u="sng" dirty="0">
                        <a:solidFill>
                          <a:schemeClr val="bg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My Forecaster</a:t>
                      </a:r>
                      <a:endParaRPr sz="900" dirty="0">
                        <a:solidFill>
                          <a:schemeClr val="dk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sng" dirty="0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Hardware</a:t>
                      </a:r>
                      <a:endParaRPr sz="900" b="1" u="sng" dirty="0">
                        <a:solidFill>
                          <a:schemeClr val="bg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Raspberry Pi 4, ESP32, Sensors.</a:t>
                      </a:r>
                      <a:endParaRPr sz="900" dirty="0">
                        <a:solidFill>
                          <a:schemeClr val="dk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sng" dirty="0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Software</a:t>
                      </a:r>
                      <a:endParaRPr sz="900" b="1" u="sng" dirty="0">
                        <a:solidFill>
                          <a:schemeClr val="bg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Home Assistant, Visual Studio, VPN, DDNS, Machine Learning.</a:t>
                      </a:r>
                      <a:endParaRPr sz="900" dirty="0">
                        <a:solidFill>
                          <a:schemeClr val="dk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sng" dirty="0" err="1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Disponibilitate</a:t>
                      </a:r>
                      <a:endParaRPr sz="900" b="1" u="sng" dirty="0">
                        <a:solidFill>
                          <a:schemeClr val="bg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Accesare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prin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telefon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.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Verificarea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istoricului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dar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si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previziuni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ale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parametrilor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.</a:t>
                      </a:r>
                      <a:endParaRPr sz="900" dirty="0">
                        <a:solidFill>
                          <a:schemeClr val="dk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sng" dirty="0" err="1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Scopul</a:t>
                      </a:r>
                      <a:r>
                        <a:rPr lang="en-US" sz="900" b="1" u="sng" dirty="0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</a:t>
                      </a:r>
                      <a:r>
                        <a:rPr lang="en-US" sz="900" b="1" u="sng" dirty="0" err="1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Lucrarii</a:t>
                      </a:r>
                      <a:endParaRPr sz="900" b="1" u="sng" dirty="0">
                        <a:solidFill>
                          <a:schemeClr val="bg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Monitorizarea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parametrilor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diversi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.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Proceduri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de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apelare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 la </a:t>
                      </a:r>
                      <a:r>
                        <a:rPr lang="en-US" sz="900" dirty="0" err="1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distanta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. </a:t>
                      </a:r>
                      <a:endParaRPr sz="900" dirty="0">
                        <a:solidFill>
                          <a:schemeClr val="dk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 sz="900" b="1" dirty="0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Tehnologii Utilizate</a:t>
                      </a:r>
                      <a:endParaRPr sz="900" b="1" dirty="0">
                        <a:solidFill>
                          <a:schemeClr val="bg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ro-RO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Wi-Fi, MQTT, ADC</a:t>
                      </a:r>
                      <a:r>
                        <a:rPr lang="en-US" sz="900" dirty="0">
                          <a:solidFill>
                            <a:schemeClr val="dk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, RPC</a:t>
                      </a:r>
                      <a:endParaRPr sz="900" dirty="0">
                        <a:solidFill>
                          <a:schemeClr val="dk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Google Shape;135;p28">
            <a:extLst>
              <a:ext uri="{FF2B5EF4-FFF2-40B4-BE49-F238E27FC236}">
                <a16:creationId xmlns:a16="http://schemas.microsoft.com/office/drawing/2014/main" id="{2F1A5D3F-5BF9-EE83-BD24-E6A3C2A64B9F}"/>
              </a:ext>
            </a:extLst>
          </p:cNvPr>
          <p:cNvSpPr txBox="1"/>
          <p:nvPr/>
        </p:nvSpPr>
        <p:spPr>
          <a:xfrm>
            <a:off x="716100" y="1059960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Sora" pitchFamily="2" charset="0"/>
              <a:ea typeface="Anaheim"/>
              <a:cs typeface="Sora" pitchFamily="2" charset="0"/>
              <a:sym typeface="Anaheim"/>
            </a:endParaRPr>
          </a:p>
        </p:txBody>
      </p:sp>
      <p:sp>
        <p:nvSpPr>
          <p:cNvPr id="5" name="Google Shape;137;p28">
            <a:extLst>
              <a:ext uri="{FF2B5EF4-FFF2-40B4-BE49-F238E27FC236}">
                <a16:creationId xmlns:a16="http://schemas.microsoft.com/office/drawing/2014/main" id="{B607A2C6-EEE0-BB97-2B34-9B49FA187720}"/>
              </a:ext>
            </a:extLst>
          </p:cNvPr>
          <p:cNvSpPr txBox="1"/>
          <p:nvPr/>
        </p:nvSpPr>
        <p:spPr>
          <a:xfrm>
            <a:off x="3067847" y="4253492"/>
            <a:ext cx="3016106" cy="33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800" dirty="0">
                <a:solidFill>
                  <a:schemeClr val="tx1"/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Puteti s</a:t>
            </a:r>
            <a:r>
              <a:rPr lang="ro-RO" sz="800" dirty="0">
                <a:solidFill>
                  <a:schemeClr val="tx1"/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a </a:t>
            </a:r>
            <a:r>
              <a:rPr lang="ro-RO" sz="800" dirty="0" err="1">
                <a:solidFill>
                  <a:schemeClr val="tx1"/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vizitati</a:t>
            </a:r>
            <a:r>
              <a:rPr lang="ro-RO" sz="800" dirty="0">
                <a:solidFill>
                  <a:schemeClr val="tx1"/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 proiectul pe</a:t>
            </a:r>
            <a:r>
              <a:rPr lang="en" sz="800" dirty="0">
                <a:solidFill>
                  <a:schemeClr val="tx1"/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:</a:t>
            </a:r>
            <a:br>
              <a:rPr lang="en" sz="800" dirty="0">
                <a:solidFill>
                  <a:schemeClr val="tx1"/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</a:br>
            <a:r>
              <a:rPr lang="ro-RO" sz="800" u="sng" dirty="0">
                <a:solidFill>
                  <a:schemeClr val="tx1"/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www</a:t>
            </a:r>
            <a:r>
              <a:rPr lang="en-US" sz="800" u="sng" dirty="0">
                <a:solidFill>
                  <a:schemeClr val="tx1"/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.TEST</a:t>
            </a:r>
            <a:r>
              <a:rPr lang="ro-RO" sz="800" u="sng" dirty="0">
                <a:solidFill>
                  <a:schemeClr val="tx1"/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.com</a:t>
            </a:r>
            <a:endParaRPr sz="800" dirty="0">
              <a:solidFill>
                <a:schemeClr val="tx1"/>
              </a:solidFill>
              <a:latin typeface="Sora" pitchFamily="2" charset="0"/>
              <a:ea typeface="Anaheim"/>
              <a:cs typeface="Sora" pitchFamily="2" charset="0"/>
              <a:sym typeface="Anaheim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796B4-41DA-9E6A-E0DF-F1A5296CD0DE}"/>
              </a:ext>
            </a:extLst>
          </p:cNvPr>
          <p:cNvGrpSpPr/>
          <p:nvPr/>
        </p:nvGrpSpPr>
        <p:grpSpPr>
          <a:xfrm rot="15742485" flipH="1">
            <a:off x="306783" y="-1035394"/>
            <a:ext cx="834234" cy="2470201"/>
            <a:chOff x="-95720" y="0"/>
            <a:chExt cx="834234" cy="2470201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63E18D37-9047-D9DB-09B0-990CE4D228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89BB605F-CBFC-D657-47FC-7B953779A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DCE315CF-BBC9-8A9C-1CF8-3E91F2584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39D8CBC1-02EF-C014-DB1F-F9A4249F4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94;p3">
            <a:extLst>
              <a:ext uri="{FF2B5EF4-FFF2-40B4-BE49-F238E27FC236}">
                <a16:creationId xmlns:a16="http://schemas.microsoft.com/office/drawing/2014/main" id="{3F864258-E563-07B6-E128-6CF515F2541A}"/>
              </a:ext>
            </a:extLst>
          </p:cNvPr>
          <p:cNvSpPr txBox="1">
            <a:spLocks/>
          </p:cNvSpPr>
          <p:nvPr/>
        </p:nvSpPr>
        <p:spPr>
          <a:xfrm>
            <a:off x="4418215" y="771915"/>
            <a:ext cx="248770" cy="215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o-RO" sz="100" b="1" dirty="0">
                <a:latin typeface="Segoe UI" panose="020B0502040204020203" pitchFamily="34" charset="0"/>
              </a:rPr>
              <a:t>Scalabilitate și securitate.</a:t>
            </a:r>
            <a:endParaRPr lang="en-US" sz="100" b="1" dirty="0"/>
          </a:p>
        </p:txBody>
      </p:sp>
      <p:sp>
        <p:nvSpPr>
          <p:cNvPr id="16" name="Google Shape;97;p3">
            <a:extLst>
              <a:ext uri="{FF2B5EF4-FFF2-40B4-BE49-F238E27FC236}">
                <a16:creationId xmlns:a16="http://schemas.microsoft.com/office/drawing/2014/main" id="{D7492D47-ED4A-1A59-0EA4-71EB44F49A70}"/>
              </a:ext>
            </a:extLst>
          </p:cNvPr>
          <p:cNvSpPr txBox="1">
            <a:spLocks/>
          </p:cNvSpPr>
          <p:nvPr/>
        </p:nvSpPr>
        <p:spPr>
          <a:xfrm>
            <a:off x="1151436" y="559979"/>
            <a:ext cx="6782329" cy="459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2"/>
                </a:solidFill>
              </a:rPr>
              <a:t>DDNS</a:t>
            </a:r>
          </a:p>
        </p:txBody>
      </p:sp>
      <p:sp>
        <p:nvSpPr>
          <p:cNvPr id="93" name="Google Shape;93;p3">
            <a:extLst>
              <a:ext uri="{FF2B5EF4-FFF2-40B4-BE49-F238E27FC236}">
                <a16:creationId xmlns:a16="http://schemas.microsoft.com/office/drawing/2014/main" id="{624F2F53-441B-6E91-B052-8451568E758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57198" y="2079323"/>
            <a:ext cx="2550242" cy="78496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Accesare</a:t>
            </a:r>
            <a:r>
              <a:rPr lang="en-US" dirty="0"/>
              <a:t> Worldwide</a:t>
            </a:r>
            <a:endParaRPr lang="en-US" noProof="0" dirty="0"/>
          </a:p>
        </p:txBody>
      </p:sp>
      <p:sp>
        <p:nvSpPr>
          <p:cNvPr id="96" name="Google Shape;96;p3">
            <a:extLst>
              <a:ext uri="{FF2B5EF4-FFF2-40B4-BE49-F238E27FC236}">
                <a16:creationId xmlns:a16="http://schemas.microsoft.com/office/drawing/2014/main" id="{DE4BC419-1090-C3A0-7F79-8BC5B01B4B26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657198" y="3902237"/>
            <a:ext cx="2550242" cy="78496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ro-RO" dirty="0"/>
              <a:t>Actualizare automata IP</a:t>
            </a:r>
            <a:endParaRPr lang="en-US" noProof="0" dirty="0"/>
          </a:p>
        </p:txBody>
      </p:sp>
      <p:sp>
        <p:nvSpPr>
          <p:cNvPr id="99" name="Google Shape;99;p3">
            <a:extLst>
              <a:ext uri="{FF2B5EF4-FFF2-40B4-BE49-F238E27FC236}">
                <a16:creationId xmlns:a16="http://schemas.microsoft.com/office/drawing/2014/main" id="{33FF4302-F182-304C-68DB-F5264233886A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5708117" y="2149705"/>
            <a:ext cx="2550242" cy="78198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en-US" noProof="0" dirty="0" err="1"/>
              <a:t>Serviciu</a:t>
            </a:r>
            <a:r>
              <a:rPr lang="en-US" noProof="0" dirty="0"/>
              <a:t> </a:t>
            </a:r>
            <a:r>
              <a:rPr lang="en-US" noProof="0" dirty="0" err="1"/>
              <a:t>ajut</a:t>
            </a:r>
            <a:r>
              <a:rPr lang="ro-RO" noProof="0" dirty="0"/>
              <a:t>ator pentru VPN</a:t>
            </a:r>
            <a:endParaRPr lang="en-US" noProof="0" dirty="0"/>
          </a:p>
        </p:txBody>
      </p:sp>
      <p:sp>
        <p:nvSpPr>
          <p:cNvPr id="102" name="Google Shape;102;p3">
            <a:extLst>
              <a:ext uri="{FF2B5EF4-FFF2-40B4-BE49-F238E27FC236}">
                <a16:creationId xmlns:a16="http://schemas.microsoft.com/office/drawing/2014/main" id="{D953876C-9DA8-F575-218E-BE1A10335413}"/>
              </a:ext>
            </a:extLst>
          </p:cNvPr>
          <p:cNvSpPr txBox="1">
            <a:spLocks noGrp="1"/>
          </p:cNvSpPr>
          <p:nvPr>
            <p:ph type="body" idx="14"/>
          </p:nvPr>
        </p:nvSpPr>
        <p:spPr>
          <a:xfrm>
            <a:off x="5734151" y="3905212"/>
            <a:ext cx="2550242" cy="78198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ro-RO" dirty="0"/>
              <a:t>Faciliteaza accesul remote</a:t>
            </a:r>
            <a:endParaRPr lang="ro-RO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6C27919-B91C-EE7E-6963-1739BF0B78AB}"/>
              </a:ext>
            </a:extLst>
          </p:cNvPr>
          <p:cNvGrpSpPr/>
          <p:nvPr/>
        </p:nvGrpSpPr>
        <p:grpSpPr>
          <a:xfrm rot="4456419" flipH="1">
            <a:off x="8577449" y="3734532"/>
            <a:ext cx="706754" cy="2470201"/>
            <a:chOff x="-95720" y="0"/>
            <a:chExt cx="834234" cy="2470201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9E868BCF-3D7C-5E0F-BAA6-9DBEDC4C0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76EB951F-F9FA-04A5-8DAF-D09202BB2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2D626128-6166-B87F-DBCC-B1ADA803E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FC2913B-13D7-9C92-9E29-AECE02FC2A35}"/>
              </a:ext>
            </a:extLst>
          </p:cNvPr>
          <p:cNvGrpSpPr/>
          <p:nvPr/>
        </p:nvGrpSpPr>
        <p:grpSpPr>
          <a:xfrm rot="15503854" flipH="1">
            <a:off x="201522" y="-1105622"/>
            <a:ext cx="840529" cy="2470201"/>
            <a:chOff x="-95720" y="-2892"/>
            <a:chExt cx="840529" cy="2470201"/>
          </a:xfrm>
        </p:grpSpPr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83C419FB-1C2F-A753-4166-DB0AE0595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295" y="-2892"/>
              <a:ext cx="738514" cy="2470201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ACA896B3-7D8F-7843-CD08-D3ADB3829E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D4048471-49E9-EF6C-7FB6-DAF6448A63F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C38773D8-2F06-D10C-6249-8EF3013EA729}"/>
              </a:ext>
            </a:extLst>
          </p:cNvPr>
          <p:cNvSpPr/>
          <p:nvPr/>
        </p:nvSpPr>
        <p:spPr>
          <a:xfrm>
            <a:off x="1773721" y="1659320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455334-F85C-6823-C8E0-8FEDF7D9E384}"/>
              </a:ext>
            </a:extLst>
          </p:cNvPr>
          <p:cNvSpPr/>
          <p:nvPr/>
        </p:nvSpPr>
        <p:spPr>
          <a:xfrm>
            <a:off x="1773721" y="3456275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FA01FC-5224-8137-3CD1-BB9A9FD60E8B}"/>
              </a:ext>
            </a:extLst>
          </p:cNvPr>
          <p:cNvSpPr/>
          <p:nvPr/>
        </p:nvSpPr>
        <p:spPr>
          <a:xfrm>
            <a:off x="6869246" y="1659320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236445-B217-D967-2BE2-E32607D62466}"/>
              </a:ext>
            </a:extLst>
          </p:cNvPr>
          <p:cNvSpPr/>
          <p:nvPr/>
        </p:nvSpPr>
        <p:spPr>
          <a:xfrm>
            <a:off x="6869246" y="3456275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Google Shape;94;p3">
            <a:extLst>
              <a:ext uri="{FF2B5EF4-FFF2-40B4-BE49-F238E27FC236}">
                <a16:creationId xmlns:a16="http://schemas.microsoft.com/office/drawing/2014/main" id="{D31A6475-A05E-1BDF-11EB-B5F64AA8E536}"/>
              </a:ext>
            </a:extLst>
          </p:cNvPr>
          <p:cNvSpPr txBox="1">
            <a:spLocks/>
          </p:cNvSpPr>
          <p:nvPr/>
        </p:nvSpPr>
        <p:spPr>
          <a:xfrm>
            <a:off x="1097275" y="515119"/>
            <a:ext cx="6949450" cy="529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500" b="1" dirty="0">
                <a:latin typeface="Segoe UI" panose="020B0502040204020203" pitchFamily="34" charset="0"/>
              </a:rPr>
              <a:t>Dynamic Domain Name System</a:t>
            </a:r>
            <a:endParaRPr lang="en-US" sz="3500" b="1" dirty="0"/>
          </a:p>
        </p:txBody>
      </p:sp>
    </p:spTree>
    <p:extLst>
      <p:ext uri="{BB962C8B-B14F-4D97-AF65-F5344CB8AC3E}">
        <p14:creationId xmlns:p14="http://schemas.microsoft.com/office/powerpoint/2010/main" val="1508264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3EEA2369-B1DF-0814-CC0E-E616E7446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>
            <a:extLst>
              <a:ext uri="{FF2B5EF4-FFF2-40B4-BE49-F238E27FC236}">
                <a16:creationId xmlns:a16="http://schemas.microsoft.com/office/drawing/2014/main" id="{A87E5B00-8560-DE6A-2D57-1986B828CD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3899" y="2721008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pt-BR" sz="1800" dirty="0"/>
              <a:t>Se pot ad</a:t>
            </a:r>
            <a:r>
              <a:rPr lang="ro-RO" sz="1800" dirty="0"/>
              <a:t>ăuga multiple module ESP32.</a:t>
            </a:r>
            <a:endParaRPr lang="en-US" noProof="0" dirty="0"/>
          </a:p>
        </p:txBody>
      </p:sp>
      <p:sp>
        <p:nvSpPr>
          <p:cNvPr id="134" name="Google Shape;134;p7">
            <a:extLst>
              <a:ext uri="{FF2B5EF4-FFF2-40B4-BE49-F238E27FC236}">
                <a16:creationId xmlns:a16="http://schemas.microsoft.com/office/drawing/2014/main" id="{420917D5-F7EC-FC75-6F74-3674B0B7CA5D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306098" y="2723273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dirty="0"/>
              <a:t>DDNS este valabil global.</a:t>
            </a:r>
            <a:endParaRPr lang="en-US" noProof="0" dirty="0"/>
          </a:p>
        </p:txBody>
      </p:sp>
      <p:sp>
        <p:nvSpPr>
          <p:cNvPr id="137" name="Google Shape;137;p7">
            <a:extLst>
              <a:ext uri="{FF2B5EF4-FFF2-40B4-BE49-F238E27FC236}">
                <a16:creationId xmlns:a16="http://schemas.microsoft.com/office/drawing/2014/main" id="{6B50BB10-1874-3521-D4F3-2FAF55B44504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5918647" y="2767981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noProof="0" dirty="0"/>
              <a:t>Thingsboard. </a:t>
            </a:r>
          </a:p>
          <a:p>
            <a:pPr lvl="0"/>
            <a:r>
              <a:rPr lang="ro-RO" sz="1800" noProof="0" dirty="0"/>
              <a:t>Cum putem vinde acest serviciu.</a:t>
            </a:r>
            <a:endParaRPr lang="en-US" sz="1800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3A9659-7CCC-C57B-1637-1764D265131C}"/>
              </a:ext>
            </a:extLst>
          </p:cNvPr>
          <p:cNvSpPr/>
          <p:nvPr/>
        </p:nvSpPr>
        <p:spPr>
          <a:xfrm>
            <a:off x="1793560" y="2077791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1CE9EC-18B6-00EF-428F-FB66449C4D70}"/>
              </a:ext>
            </a:extLst>
          </p:cNvPr>
          <p:cNvSpPr/>
          <p:nvPr/>
        </p:nvSpPr>
        <p:spPr>
          <a:xfrm>
            <a:off x="4375758" y="2077791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61A5931-3A2F-3C6C-7116-21E985A0D160}"/>
              </a:ext>
            </a:extLst>
          </p:cNvPr>
          <p:cNvGrpSpPr/>
          <p:nvPr/>
        </p:nvGrpSpPr>
        <p:grpSpPr>
          <a:xfrm rot="569504" flipH="1">
            <a:off x="-837090" y="4615469"/>
            <a:ext cx="1993929" cy="53564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86EE69D8-6EA7-6DA2-7A26-153617A9C0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00CFB08-4F5C-5360-F303-8183A65FD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1AD1454-6C0B-CC11-4BBC-51C58CCD3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CB45C31-F38F-B0CE-4817-5C4C265DD525}"/>
              </a:ext>
            </a:extLst>
          </p:cNvPr>
          <p:cNvGrpSpPr/>
          <p:nvPr/>
        </p:nvGrpSpPr>
        <p:grpSpPr>
          <a:xfrm rot="11081131" flipH="1">
            <a:off x="6803327" y="-214506"/>
            <a:ext cx="2861949" cy="842186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B2942259-0379-D7FF-80E1-54E1C4A5AD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62641B90-6787-6166-2E33-A3FA838DD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4AA91952-F2AF-DB36-76FB-B9EA83C75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12" name="Google Shape;97;p3">
            <a:extLst>
              <a:ext uri="{FF2B5EF4-FFF2-40B4-BE49-F238E27FC236}">
                <a16:creationId xmlns:a16="http://schemas.microsoft.com/office/drawing/2014/main" id="{D7681359-40C4-DE8D-B44B-319CB3606A9E}"/>
              </a:ext>
            </a:extLst>
          </p:cNvPr>
          <p:cNvSpPr txBox="1">
            <a:spLocks/>
          </p:cNvSpPr>
          <p:nvPr/>
        </p:nvSpPr>
        <p:spPr>
          <a:xfrm>
            <a:off x="6592239" y="1969867"/>
            <a:ext cx="1184619" cy="608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>
                <a:solidFill>
                  <a:schemeClr val="bg2"/>
                </a:solidFill>
              </a:rPr>
              <a:t>Thingsboard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5" name="Google Shape;94;p3">
            <a:extLst>
              <a:ext uri="{FF2B5EF4-FFF2-40B4-BE49-F238E27FC236}">
                <a16:creationId xmlns:a16="http://schemas.microsoft.com/office/drawing/2014/main" id="{B9FA9AED-80D3-EE25-9F36-1C2E2E6628F6}"/>
              </a:ext>
            </a:extLst>
          </p:cNvPr>
          <p:cNvSpPr txBox="1">
            <a:spLocks/>
          </p:cNvSpPr>
          <p:nvPr/>
        </p:nvSpPr>
        <p:spPr>
          <a:xfrm>
            <a:off x="1459006" y="587891"/>
            <a:ext cx="6225988" cy="529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o-RO" sz="3500" b="1" dirty="0">
                <a:latin typeface="Segoe UI" panose="020B0502040204020203" pitchFamily="34" charset="0"/>
              </a:rPr>
              <a:t>Scalabilitate și securitate.</a:t>
            </a:r>
            <a:endParaRPr lang="en-US" sz="3500" b="1" dirty="0"/>
          </a:p>
        </p:txBody>
      </p:sp>
    </p:spTree>
    <p:extLst>
      <p:ext uri="{BB962C8B-B14F-4D97-AF65-F5344CB8AC3E}">
        <p14:creationId xmlns:p14="http://schemas.microsoft.com/office/powerpoint/2010/main" val="2444148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01914F9A-E024-BA22-3B70-8FC42A732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">
            <a:extLst>
              <a:ext uri="{FF2B5EF4-FFF2-40B4-BE49-F238E27FC236}">
                <a16:creationId xmlns:a16="http://schemas.microsoft.com/office/drawing/2014/main" id="{3287815D-B607-BD79-0AA5-0A068AB0CAC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25244" y="2024602"/>
            <a:ext cx="3181859" cy="63169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ro-RO" dirty="0"/>
              <a:t>Interfata</a:t>
            </a:r>
            <a:r>
              <a:rPr lang="ro-RO" noProof="0" dirty="0"/>
              <a:t> </a:t>
            </a:r>
          </a:p>
          <a:p>
            <a:pPr algn="ctr"/>
            <a:r>
              <a:rPr lang="ro-RO" noProof="0" dirty="0"/>
              <a:t>Client-Administrator</a:t>
            </a:r>
            <a:endParaRPr lang="en-US" noProof="0" dirty="0"/>
          </a:p>
        </p:txBody>
      </p:sp>
      <p:sp>
        <p:nvSpPr>
          <p:cNvPr id="96" name="Google Shape;96;p3">
            <a:extLst>
              <a:ext uri="{FF2B5EF4-FFF2-40B4-BE49-F238E27FC236}">
                <a16:creationId xmlns:a16="http://schemas.microsoft.com/office/drawing/2014/main" id="{68CB6EF7-EE53-0406-477A-1777499BCD87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539847" y="3832766"/>
            <a:ext cx="2752652" cy="63169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ro-RO" noProof="0" dirty="0"/>
              <a:t>Scalabilitate vertical</a:t>
            </a:r>
            <a:r>
              <a:rPr lang="ro-RO" dirty="0"/>
              <a:t>a.</a:t>
            </a:r>
            <a:endParaRPr lang="en-US" noProof="0" dirty="0"/>
          </a:p>
        </p:txBody>
      </p:sp>
      <p:sp>
        <p:nvSpPr>
          <p:cNvPr id="99" name="Google Shape;99;p3">
            <a:extLst>
              <a:ext uri="{FF2B5EF4-FFF2-40B4-BE49-F238E27FC236}">
                <a16:creationId xmlns:a16="http://schemas.microsoft.com/office/drawing/2014/main" id="{8E025748-278B-04D3-6369-CCA2FBD326F3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5734151" y="2024602"/>
            <a:ext cx="2550242" cy="63169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ro-RO" dirty="0"/>
              <a:t>Administrare</a:t>
            </a:r>
            <a:r>
              <a:rPr lang="en-US" dirty="0"/>
              <a:t>a</a:t>
            </a:r>
            <a:r>
              <a:rPr lang="ro-RO" dirty="0"/>
              <a:t> drepturi</a:t>
            </a:r>
            <a:r>
              <a:rPr lang="en-US" dirty="0"/>
              <a:t>lor</a:t>
            </a:r>
            <a:endParaRPr lang="en-US" noProof="0" dirty="0"/>
          </a:p>
        </p:txBody>
      </p:sp>
      <p:sp>
        <p:nvSpPr>
          <p:cNvPr id="102" name="Google Shape;102;p3">
            <a:extLst>
              <a:ext uri="{FF2B5EF4-FFF2-40B4-BE49-F238E27FC236}">
                <a16:creationId xmlns:a16="http://schemas.microsoft.com/office/drawing/2014/main" id="{E41DEAB8-2351-1392-B56F-6D23C28C0B06}"/>
              </a:ext>
            </a:extLst>
          </p:cNvPr>
          <p:cNvSpPr txBox="1">
            <a:spLocks noGrp="1"/>
          </p:cNvSpPr>
          <p:nvPr>
            <p:ph type="body" idx="14"/>
          </p:nvPr>
        </p:nvSpPr>
        <p:spPr>
          <a:xfrm>
            <a:off x="5734151" y="3804452"/>
            <a:ext cx="2550242" cy="688325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en-US" noProof="0" dirty="0"/>
              <a:t>Management multiple </a:t>
            </a:r>
            <a:r>
              <a:rPr lang="en-US" noProof="0" dirty="0" err="1"/>
              <a:t>institu</a:t>
            </a:r>
            <a:r>
              <a:rPr lang="en-US" dirty="0" err="1"/>
              <a:t>tii</a:t>
            </a:r>
            <a:r>
              <a:rPr lang="en-US" dirty="0"/>
              <a:t>.</a:t>
            </a:r>
            <a:endParaRPr lang="ro-RO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B211E2F-F843-7284-8994-3121F1568D66}"/>
              </a:ext>
            </a:extLst>
          </p:cNvPr>
          <p:cNvGrpSpPr/>
          <p:nvPr/>
        </p:nvGrpSpPr>
        <p:grpSpPr>
          <a:xfrm rot="4456419" flipH="1">
            <a:off x="8577449" y="3734532"/>
            <a:ext cx="706754" cy="2470201"/>
            <a:chOff x="-95720" y="0"/>
            <a:chExt cx="834234" cy="2470201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88661373-9EAA-B3F8-9E97-3C3C56FFA6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87253FA8-60BF-837A-430B-0EECA85816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AEC8173B-88E8-2CB3-1C7B-477E027EE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A634384-7E3C-AFB4-ADA5-5BCECA512965}"/>
              </a:ext>
            </a:extLst>
          </p:cNvPr>
          <p:cNvGrpSpPr/>
          <p:nvPr/>
        </p:nvGrpSpPr>
        <p:grpSpPr>
          <a:xfrm rot="15503854" flipH="1">
            <a:off x="201522" y="-1105622"/>
            <a:ext cx="840529" cy="2470201"/>
            <a:chOff x="-95720" y="-2892"/>
            <a:chExt cx="840529" cy="2470201"/>
          </a:xfrm>
        </p:grpSpPr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3BFF9E4B-BCBD-ACB2-2A2C-3BCFE25A1B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295" y="-2892"/>
              <a:ext cx="738514" cy="2470201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153A2F20-E142-4F88-9BBD-EEBABABB1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4A31F1C0-7C1C-F73D-2F27-797B3098BA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sp>
        <p:nvSpPr>
          <p:cNvPr id="4" name="Google Shape;94;p3">
            <a:extLst>
              <a:ext uri="{FF2B5EF4-FFF2-40B4-BE49-F238E27FC236}">
                <a16:creationId xmlns:a16="http://schemas.microsoft.com/office/drawing/2014/main" id="{F680A2FF-CE53-EF39-CC89-96192109DF53}"/>
              </a:ext>
            </a:extLst>
          </p:cNvPr>
          <p:cNvSpPr txBox="1">
            <a:spLocks/>
          </p:cNvSpPr>
          <p:nvPr/>
        </p:nvSpPr>
        <p:spPr>
          <a:xfrm>
            <a:off x="1459006" y="587891"/>
            <a:ext cx="6225988" cy="529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500" b="1" dirty="0" err="1">
                <a:latin typeface="Segoe UI" panose="020B0502040204020203" pitchFamily="34" charset="0"/>
              </a:rPr>
              <a:t>Thingsboard</a:t>
            </a:r>
            <a:endParaRPr lang="en-US" sz="3500" b="1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47AA28-EB1E-315D-5414-C771AF07B5C0}"/>
              </a:ext>
            </a:extLst>
          </p:cNvPr>
          <p:cNvSpPr/>
          <p:nvPr/>
        </p:nvSpPr>
        <p:spPr>
          <a:xfrm>
            <a:off x="1807339" y="1545227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B363CE2-66D5-7146-A179-21B82B581EA7}"/>
              </a:ext>
            </a:extLst>
          </p:cNvPr>
          <p:cNvSpPr/>
          <p:nvPr/>
        </p:nvSpPr>
        <p:spPr>
          <a:xfrm>
            <a:off x="1807339" y="3342182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A473A5-0FD6-949C-E661-ECE4B54020E5}"/>
              </a:ext>
            </a:extLst>
          </p:cNvPr>
          <p:cNvSpPr/>
          <p:nvPr/>
        </p:nvSpPr>
        <p:spPr>
          <a:xfrm>
            <a:off x="6902864" y="1545227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48D5D9C-7D4E-B502-2029-FA88E0ED59A1}"/>
              </a:ext>
            </a:extLst>
          </p:cNvPr>
          <p:cNvSpPr/>
          <p:nvPr/>
        </p:nvSpPr>
        <p:spPr>
          <a:xfrm>
            <a:off x="6902864" y="3342182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9572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ECC6AF5-347A-7A7E-8FAC-0667B88452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5710237" y="-7450"/>
            <a:ext cx="3433763" cy="1027987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8D21425-4008-D6C9-94AF-E3A84FD22F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 flipV="1">
            <a:off x="6219825" y="-7450"/>
            <a:ext cx="2924175" cy="8763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BD07EAE-C3B7-01EC-4D46-3A61AD901C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 flipV="1">
            <a:off x="6622026" y="-103281"/>
            <a:ext cx="2521974" cy="771325"/>
          </a:xfrm>
          <a:prstGeom prst="rect">
            <a:avLst/>
          </a:prstGeom>
        </p:spPr>
      </p:pic>
      <p:sp>
        <p:nvSpPr>
          <p:cNvPr id="11" name="Google Shape;262;p13">
            <a:extLst>
              <a:ext uri="{FF2B5EF4-FFF2-40B4-BE49-F238E27FC236}">
                <a16:creationId xmlns:a16="http://schemas.microsoft.com/office/drawing/2014/main" id="{A25BB2D2-6252-9E38-0DAE-17D56DA21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5188086" cy="922389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 err="1"/>
              <a:t>Multumim</a:t>
            </a:r>
            <a:r>
              <a:rPr lang="en-US" noProof="0" dirty="0"/>
              <a:t>!</a:t>
            </a:r>
          </a:p>
        </p:txBody>
      </p:sp>
      <p:sp>
        <p:nvSpPr>
          <p:cNvPr id="12" name="Google Shape;263;p13">
            <a:extLst>
              <a:ext uri="{FF2B5EF4-FFF2-40B4-BE49-F238E27FC236}">
                <a16:creationId xmlns:a16="http://schemas.microsoft.com/office/drawing/2014/main" id="{78F08348-3686-9CFD-AB9C-45638635B7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3900" y="1474839"/>
            <a:ext cx="5188086" cy="1276204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noProof="0" dirty="0"/>
              <a:t>Ave</a:t>
            </a:r>
            <a:r>
              <a:rPr lang="ro-RO" noProof="0" dirty="0"/>
              <a:t>ți întrebări</a:t>
            </a:r>
            <a:r>
              <a:rPr lang="en-US" noProof="0" dirty="0"/>
              <a:t>?</a:t>
            </a:r>
          </a:p>
          <a:p>
            <a:pPr lvl="0"/>
            <a:r>
              <a:rPr lang="en-US" dirty="0"/>
              <a:t>c</a:t>
            </a:r>
            <a:r>
              <a:rPr lang="en-US" noProof="0" dirty="0"/>
              <a:t>ristian.ghervasa@student.tuiasi.ro </a:t>
            </a:r>
          </a:p>
        </p:txBody>
      </p:sp>
      <p:sp>
        <p:nvSpPr>
          <p:cNvPr id="13" name="Google Shape;264;p13">
            <a:extLst>
              <a:ext uri="{FF2B5EF4-FFF2-40B4-BE49-F238E27FC236}">
                <a16:creationId xmlns:a16="http://schemas.microsoft.com/office/drawing/2014/main" id="{68EAAB31-75DB-F678-1E4D-FA262B879CFB}"/>
              </a:ext>
            </a:extLst>
          </p:cNvPr>
          <p:cNvSpPr txBox="1"/>
          <p:nvPr/>
        </p:nvSpPr>
        <p:spPr>
          <a:xfrm>
            <a:off x="723900" y="4206645"/>
            <a:ext cx="3512820" cy="304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None/>
            </a:pPr>
            <a:r>
              <a:rPr lang="en-US" sz="1200" dirty="0">
                <a:solidFill>
                  <a:schemeClr val="bg2"/>
                </a:solidFill>
                <a:latin typeface="Lato" panose="020F0502020204030203" pitchFamily="34" charset="0"/>
                <a:ea typeface="Anaheim"/>
                <a:cs typeface="Anaheim"/>
                <a:sym typeface="Anaheim"/>
              </a:rPr>
              <a:t>Solu</a:t>
            </a:r>
            <a:r>
              <a:rPr lang="ro-RO" sz="1200" dirty="0">
                <a:solidFill>
                  <a:schemeClr val="bg2"/>
                </a:solidFill>
                <a:latin typeface="Lato" panose="020F0502020204030203" pitchFamily="34" charset="0"/>
                <a:ea typeface="Anaheim"/>
                <a:cs typeface="Anaheim"/>
                <a:sym typeface="Anaheim"/>
              </a:rPr>
              <a:t>ții avem, probleme să găsim.</a:t>
            </a:r>
            <a:endParaRPr sz="1200" b="0" i="0" u="none" strike="noStrike" cap="none" dirty="0">
              <a:solidFill>
                <a:schemeClr val="bg2"/>
              </a:solidFill>
              <a:latin typeface="Lato" panose="020F0502020204030203" pitchFamily="34" charset="0"/>
              <a:ea typeface="Anaheim"/>
              <a:cs typeface="Anaheim"/>
              <a:sym typeface="Anaheim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C850BF-B38D-1EE4-6E3E-38CDEAFE20ED}"/>
              </a:ext>
            </a:extLst>
          </p:cNvPr>
          <p:cNvGrpSpPr/>
          <p:nvPr/>
        </p:nvGrpSpPr>
        <p:grpSpPr>
          <a:xfrm flipH="1" flipV="1">
            <a:off x="5911850" y="-79767"/>
            <a:ext cx="3691861" cy="1093386"/>
            <a:chOff x="-258098" y="4115513"/>
            <a:chExt cx="3691861" cy="1093386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4A304346-1CF6-C4EC-0CA1-C6293C615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5FEFD5C7-E384-06CA-8BB3-4444401BD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A089461C-018A-7133-46F8-C41A13CE8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grpSp>
        <p:nvGrpSpPr>
          <p:cNvPr id="18" name="Google Shape;7095;p20">
            <a:extLst>
              <a:ext uri="{FF2B5EF4-FFF2-40B4-BE49-F238E27FC236}">
                <a16:creationId xmlns:a16="http://schemas.microsoft.com/office/drawing/2014/main" id="{D3248095-523B-47ED-3A25-C5627ACC24E3}"/>
              </a:ext>
            </a:extLst>
          </p:cNvPr>
          <p:cNvGrpSpPr/>
          <p:nvPr/>
        </p:nvGrpSpPr>
        <p:grpSpPr>
          <a:xfrm>
            <a:off x="807984" y="2145799"/>
            <a:ext cx="426211" cy="426189"/>
            <a:chOff x="266768" y="1721375"/>
            <a:chExt cx="397907" cy="397887"/>
          </a:xfrm>
        </p:grpSpPr>
        <p:sp>
          <p:nvSpPr>
            <p:cNvPr id="19" name="Google Shape;7096;p20">
              <a:extLst>
                <a:ext uri="{FF2B5EF4-FFF2-40B4-BE49-F238E27FC236}">
                  <a16:creationId xmlns:a16="http://schemas.microsoft.com/office/drawing/2014/main" id="{EC60E8E2-05AC-EB5B-00C1-DFB6D2A7E3AB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7097;p20">
              <a:extLst>
                <a:ext uri="{FF2B5EF4-FFF2-40B4-BE49-F238E27FC236}">
                  <a16:creationId xmlns:a16="http://schemas.microsoft.com/office/drawing/2014/main" id="{FF440CCB-F6BE-A6EB-6F67-7B01B1FD65BD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" name="Google Shape;7105;p20">
            <a:extLst>
              <a:ext uri="{FF2B5EF4-FFF2-40B4-BE49-F238E27FC236}">
                <a16:creationId xmlns:a16="http://schemas.microsoft.com/office/drawing/2014/main" id="{294DB381-6F93-1395-47F2-8EC6C430080B}"/>
              </a:ext>
            </a:extLst>
          </p:cNvPr>
          <p:cNvGrpSpPr/>
          <p:nvPr/>
        </p:nvGrpSpPr>
        <p:grpSpPr>
          <a:xfrm>
            <a:off x="2105159" y="2145561"/>
            <a:ext cx="426189" cy="426189"/>
            <a:chOff x="1379798" y="1723250"/>
            <a:chExt cx="397887" cy="397887"/>
          </a:xfrm>
        </p:grpSpPr>
        <p:sp>
          <p:nvSpPr>
            <p:cNvPr id="24" name="Google Shape;7106;p20">
              <a:extLst>
                <a:ext uri="{FF2B5EF4-FFF2-40B4-BE49-F238E27FC236}">
                  <a16:creationId xmlns:a16="http://schemas.microsoft.com/office/drawing/2014/main" id="{4091846A-72BC-FEF1-045F-221D9D5CF48D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7107;p20">
              <a:extLst>
                <a:ext uri="{FF2B5EF4-FFF2-40B4-BE49-F238E27FC236}">
                  <a16:creationId xmlns:a16="http://schemas.microsoft.com/office/drawing/2014/main" id="{EF7687D2-E1F1-98A5-3AFB-2691AB2B349F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7108;p20">
              <a:extLst>
                <a:ext uri="{FF2B5EF4-FFF2-40B4-BE49-F238E27FC236}">
                  <a16:creationId xmlns:a16="http://schemas.microsoft.com/office/drawing/2014/main" id="{6AF5064E-23C6-A3F1-AAD4-B898AD82C838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7109;p20">
              <a:extLst>
                <a:ext uri="{FF2B5EF4-FFF2-40B4-BE49-F238E27FC236}">
                  <a16:creationId xmlns:a16="http://schemas.microsoft.com/office/drawing/2014/main" id="{44308E7D-CCA4-D6F3-A009-9BA5DCB29419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8" name="Google Shape;7110;p20">
            <a:extLst>
              <a:ext uri="{FF2B5EF4-FFF2-40B4-BE49-F238E27FC236}">
                <a16:creationId xmlns:a16="http://schemas.microsoft.com/office/drawing/2014/main" id="{ADD9FDF0-7CCC-4223-23F5-79B7425AF5F6}"/>
              </a:ext>
            </a:extLst>
          </p:cNvPr>
          <p:cNvGrpSpPr/>
          <p:nvPr/>
        </p:nvGrpSpPr>
        <p:grpSpPr>
          <a:xfrm>
            <a:off x="1454356" y="2145561"/>
            <a:ext cx="426167" cy="426189"/>
            <a:chOff x="864491" y="1723250"/>
            <a:chExt cx="397866" cy="397887"/>
          </a:xfrm>
        </p:grpSpPr>
        <p:sp>
          <p:nvSpPr>
            <p:cNvPr id="29" name="Google Shape;7111;p20">
              <a:extLst>
                <a:ext uri="{FF2B5EF4-FFF2-40B4-BE49-F238E27FC236}">
                  <a16:creationId xmlns:a16="http://schemas.microsoft.com/office/drawing/2014/main" id="{4BA4E66E-39BF-4DCF-6D11-D03A670A7FF7}"/>
                </a:ext>
              </a:extLst>
            </p:cNvPr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7112;p20">
              <a:extLst>
                <a:ext uri="{FF2B5EF4-FFF2-40B4-BE49-F238E27FC236}">
                  <a16:creationId xmlns:a16="http://schemas.microsoft.com/office/drawing/2014/main" id="{3A358D36-D9EC-C9D9-11C3-9DF75910FE49}"/>
                </a:ext>
              </a:extLst>
            </p:cNvPr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7113;p20">
              <a:extLst>
                <a:ext uri="{FF2B5EF4-FFF2-40B4-BE49-F238E27FC236}">
                  <a16:creationId xmlns:a16="http://schemas.microsoft.com/office/drawing/2014/main" id="{F16A13CF-975C-F64A-EA21-A2FDD57E782C}"/>
                </a:ext>
              </a:extLst>
            </p:cNvPr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0210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Word"/>
      </p:transition>
    </mc:Choice>
    <mc:Fallback xmlns="">
      <p:transition spd="slow" advClick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62;p13">
            <a:extLst>
              <a:ext uri="{FF2B5EF4-FFF2-40B4-BE49-F238E27FC236}">
                <a16:creationId xmlns:a16="http://schemas.microsoft.com/office/drawing/2014/main" id="{CD08A9BA-E9E2-5D46-8E4C-6856832D7966}"/>
              </a:ext>
            </a:extLst>
          </p:cNvPr>
          <p:cNvSpPr txBox="1">
            <a:spLocks/>
          </p:cNvSpPr>
          <p:nvPr/>
        </p:nvSpPr>
        <p:spPr>
          <a:xfrm>
            <a:off x="1549048" y="2053590"/>
            <a:ext cx="6045903" cy="65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3500" b="1" i="0" u="none" strike="noStrike" cap="none">
                <a:solidFill>
                  <a:schemeClr val="bg2"/>
                </a:solidFill>
                <a:latin typeface="Sora SemiBold" panose="020B0604020202020204" charset="0"/>
                <a:ea typeface="Sora SemiBold" panose="020B0604020202020204" charset="0"/>
                <a:cs typeface="Sora SemiBold" panose="020B060402020202020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My Forecaster</a:t>
            </a:r>
          </a:p>
        </p:txBody>
      </p:sp>
    </p:spTree>
    <p:extLst>
      <p:ext uri="{BB962C8B-B14F-4D97-AF65-F5344CB8AC3E}">
        <p14:creationId xmlns:p14="http://schemas.microsoft.com/office/powerpoint/2010/main" val="3537898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noProof="0" dirty="0"/>
              <a:t>Despre ce discutam?</a:t>
            </a:r>
            <a:endParaRPr lang="en-US" noProof="0" dirty="0"/>
          </a:p>
        </p:txBody>
      </p:sp>
      <p:sp>
        <p:nvSpPr>
          <p:cNvPr id="92" name="Google Shape;92;p3"/>
          <p:cNvSpPr txBox="1">
            <a:spLocks noGrp="1"/>
          </p:cNvSpPr>
          <p:nvPr>
            <p:ph type="body" idx="1"/>
          </p:nvPr>
        </p:nvSpPr>
        <p:spPr>
          <a:xfrm>
            <a:off x="1773778" y="2296552"/>
            <a:ext cx="2550242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De ce IoT? </a:t>
            </a:r>
            <a:r>
              <a:rPr lang="en-US" dirty="0">
                <a:solidFill>
                  <a:srgbClr val="242424"/>
                </a:solidFill>
                <a:latin typeface="Segoe UI" panose="020B0502040204020203" pitchFamily="34" charset="0"/>
              </a:rPr>
              <a:t>Ce problem</a:t>
            </a:r>
            <a:r>
              <a:rPr lang="ro-RO" dirty="0">
                <a:solidFill>
                  <a:srgbClr val="242424"/>
                </a:solidFill>
                <a:latin typeface="Segoe UI" panose="020B0502040204020203" pitchFamily="34" charset="0"/>
              </a:rPr>
              <a:t>ă rezolvă?</a:t>
            </a:r>
            <a:endParaRPr lang="en-US" noProof="0" dirty="0"/>
          </a:p>
        </p:txBody>
      </p:sp>
      <p:sp>
        <p:nvSpPr>
          <p:cNvPr id="93" name="Google Shape;93;p3"/>
          <p:cNvSpPr txBox="1">
            <a:spLocks noGrp="1"/>
          </p:cNvSpPr>
          <p:nvPr>
            <p:ph type="body" idx="2"/>
          </p:nvPr>
        </p:nvSpPr>
        <p:spPr>
          <a:xfrm>
            <a:off x="1773778" y="1527393"/>
            <a:ext cx="2550242" cy="78496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noProof="0" dirty="0" err="1"/>
              <a:t>Scopul</a:t>
            </a:r>
            <a:r>
              <a:rPr lang="en-US" noProof="0" dirty="0"/>
              <a:t> </a:t>
            </a:r>
            <a:r>
              <a:rPr lang="en-US" noProof="0" dirty="0" err="1"/>
              <a:t>si</a:t>
            </a:r>
            <a:r>
              <a:rPr lang="en-US" noProof="0" dirty="0"/>
              <a:t> </a:t>
            </a:r>
            <a:r>
              <a:rPr lang="en-US" noProof="0" dirty="0" err="1"/>
              <a:t>motivatia</a:t>
            </a:r>
            <a:r>
              <a:rPr lang="en-US" noProof="0" dirty="0"/>
              <a:t> </a:t>
            </a:r>
            <a:r>
              <a:rPr lang="en-US" noProof="0" dirty="0" err="1"/>
              <a:t>lucr</a:t>
            </a:r>
            <a:r>
              <a:rPr lang="en-US" dirty="0"/>
              <a:t>a</a:t>
            </a:r>
            <a:r>
              <a:rPr lang="ro-RO" noProof="0" dirty="0"/>
              <a:t>rii</a:t>
            </a:r>
          </a:p>
        </p:txBody>
      </p:sp>
      <p:sp>
        <p:nvSpPr>
          <p:cNvPr id="94" name="Google Shape;94;p3"/>
          <p:cNvSpPr txBox="1">
            <a:spLocks noGrp="1"/>
          </p:cNvSpPr>
          <p:nvPr>
            <p:ph type="body" idx="3"/>
          </p:nvPr>
        </p:nvSpPr>
        <p:spPr>
          <a:xfrm>
            <a:off x="853884" y="1711688"/>
            <a:ext cx="785424" cy="529822"/>
          </a:xfr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01</a:t>
            </a:r>
          </a:p>
        </p:txBody>
      </p:sp>
      <p:sp>
        <p:nvSpPr>
          <p:cNvPr id="95" name="Google Shape;95;p3"/>
          <p:cNvSpPr txBox="1">
            <a:spLocks noGrp="1"/>
          </p:cNvSpPr>
          <p:nvPr>
            <p:ph type="body" idx="4"/>
          </p:nvPr>
        </p:nvSpPr>
        <p:spPr>
          <a:xfrm>
            <a:off x="5734151" y="2296552"/>
            <a:ext cx="2550242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Componentele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si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platforma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utilizator</a:t>
            </a:r>
            <a:endParaRPr lang="en-US" noProof="0" dirty="0"/>
          </a:p>
        </p:txBody>
      </p:sp>
      <p:sp>
        <p:nvSpPr>
          <p:cNvPr id="96" name="Google Shape;96;p3"/>
          <p:cNvSpPr txBox="1">
            <a:spLocks noGrp="1"/>
          </p:cNvSpPr>
          <p:nvPr>
            <p:ph type="body" idx="5"/>
          </p:nvPr>
        </p:nvSpPr>
        <p:spPr>
          <a:xfrm>
            <a:off x="5734153" y="1527394"/>
            <a:ext cx="2863838" cy="78496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o-RO" dirty="0"/>
              <a:t>Arhitectura hardware </a:t>
            </a:r>
            <a:r>
              <a:rPr lang="en-US" dirty="0"/>
              <a:t>| </a:t>
            </a:r>
            <a:r>
              <a:rPr lang="ro-RO" dirty="0"/>
              <a:t>software</a:t>
            </a:r>
            <a:endParaRPr lang="en-US" noProof="0" dirty="0"/>
          </a:p>
        </p:txBody>
      </p:sp>
      <p:sp>
        <p:nvSpPr>
          <p:cNvPr id="97" name="Google Shape;97;p3"/>
          <p:cNvSpPr txBox="1">
            <a:spLocks noGrp="1"/>
          </p:cNvSpPr>
          <p:nvPr>
            <p:ph type="body" idx="6"/>
          </p:nvPr>
        </p:nvSpPr>
        <p:spPr>
          <a:xfrm>
            <a:off x="4834213" y="1712700"/>
            <a:ext cx="765470" cy="525835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02</a:t>
            </a:r>
          </a:p>
        </p:txBody>
      </p:sp>
      <p:sp>
        <p:nvSpPr>
          <p:cNvPr id="98" name="Google Shape;98;p3"/>
          <p:cNvSpPr txBox="1">
            <a:spLocks noGrp="1"/>
          </p:cNvSpPr>
          <p:nvPr>
            <p:ph type="body" idx="7"/>
          </p:nvPr>
        </p:nvSpPr>
        <p:spPr>
          <a:xfrm>
            <a:off x="5734151" y="3893717"/>
            <a:ext cx="2550242" cy="54824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Scalabilitate, securitate.</a:t>
            </a:r>
            <a:endParaRPr lang="en-US" noProof="0" dirty="0"/>
          </a:p>
        </p:txBody>
      </p:sp>
      <p:sp>
        <p:nvSpPr>
          <p:cNvPr id="99" name="Google Shape;99;p3"/>
          <p:cNvSpPr txBox="1">
            <a:spLocks noGrp="1"/>
          </p:cNvSpPr>
          <p:nvPr>
            <p:ph type="body" idx="8"/>
          </p:nvPr>
        </p:nvSpPr>
        <p:spPr>
          <a:xfrm>
            <a:off x="5734151" y="3164560"/>
            <a:ext cx="2550242" cy="78198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noProof="0" dirty="0" err="1"/>
              <a:t>Rezultate</a:t>
            </a:r>
            <a:r>
              <a:rPr lang="en-US" noProof="0" dirty="0"/>
              <a:t> </a:t>
            </a:r>
            <a:r>
              <a:rPr lang="en-US" noProof="0" dirty="0" err="1"/>
              <a:t>si</a:t>
            </a:r>
            <a:r>
              <a:rPr lang="en-US" noProof="0" dirty="0"/>
              <a:t> </a:t>
            </a:r>
            <a:r>
              <a:rPr lang="en-US" noProof="0" dirty="0" err="1"/>
              <a:t>concluzii</a:t>
            </a:r>
            <a:endParaRPr lang="en-US" noProof="0" dirty="0"/>
          </a:p>
        </p:txBody>
      </p:sp>
      <p:sp>
        <p:nvSpPr>
          <p:cNvPr id="100" name="Google Shape;100;p3"/>
          <p:cNvSpPr txBox="1">
            <a:spLocks noGrp="1"/>
          </p:cNvSpPr>
          <p:nvPr>
            <p:ph type="body" idx="9"/>
          </p:nvPr>
        </p:nvSpPr>
        <p:spPr>
          <a:xfrm>
            <a:off x="4834211" y="3346890"/>
            <a:ext cx="765470" cy="525835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04</a:t>
            </a:r>
          </a:p>
        </p:txBody>
      </p:sp>
      <p:sp>
        <p:nvSpPr>
          <p:cNvPr id="101" name="Google Shape;101;p3"/>
          <p:cNvSpPr txBox="1">
            <a:spLocks noGrp="1"/>
          </p:cNvSpPr>
          <p:nvPr>
            <p:ph type="body" idx="13"/>
          </p:nvPr>
        </p:nvSpPr>
        <p:spPr>
          <a:xfrm>
            <a:off x="1773778" y="3893716"/>
            <a:ext cx="2550242" cy="54824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Interactiunea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mecanismelor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ro-RO" dirty="0">
                <a:solidFill>
                  <a:srgbClr val="242424"/>
                </a:solidFill>
                <a:latin typeface="Segoe UI" panose="020B0502040204020203" pitchFamily="34" charset="0"/>
              </a:rPr>
              <a:t>tehnologice.</a:t>
            </a:r>
            <a:endParaRPr lang="en-US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2" name="Google Shape;102;p3"/>
          <p:cNvSpPr txBox="1">
            <a:spLocks noGrp="1"/>
          </p:cNvSpPr>
          <p:nvPr>
            <p:ph type="body" idx="14"/>
          </p:nvPr>
        </p:nvSpPr>
        <p:spPr>
          <a:xfrm>
            <a:off x="1773778" y="3164559"/>
            <a:ext cx="2550242" cy="78198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o-RO" dirty="0"/>
              <a:t>Implementarea functionalitatii</a:t>
            </a:r>
            <a:endParaRPr lang="ro-RO" noProof="0" dirty="0"/>
          </a:p>
        </p:txBody>
      </p:sp>
      <p:sp>
        <p:nvSpPr>
          <p:cNvPr id="103" name="Google Shape;103;p3"/>
          <p:cNvSpPr txBox="1">
            <a:spLocks noGrp="1"/>
          </p:cNvSpPr>
          <p:nvPr>
            <p:ph type="body" idx="15"/>
          </p:nvPr>
        </p:nvSpPr>
        <p:spPr>
          <a:xfrm>
            <a:off x="853884" y="3349865"/>
            <a:ext cx="785424" cy="525835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03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5BD025F-935B-FB7E-200B-DC8217317F17}"/>
              </a:ext>
            </a:extLst>
          </p:cNvPr>
          <p:cNvGrpSpPr/>
          <p:nvPr/>
        </p:nvGrpSpPr>
        <p:grpSpPr>
          <a:xfrm rot="4456419" flipH="1">
            <a:off x="7868045" y="3858856"/>
            <a:ext cx="834234" cy="2470201"/>
            <a:chOff x="-95720" y="0"/>
            <a:chExt cx="834234" cy="2470201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E277019E-EA7A-35D2-BDFA-1ED139E2C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96A65940-0440-0A20-2221-8F7C0DE9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A30A6124-97B3-52A3-53AB-052ABF317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742319D-997B-4C03-310A-AC0971C82CF1}"/>
              </a:ext>
            </a:extLst>
          </p:cNvPr>
          <p:cNvGrpSpPr/>
          <p:nvPr/>
        </p:nvGrpSpPr>
        <p:grpSpPr>
          <a:xfrm rot="14719495" flipH="1">
            <a:off x="201522" y="-1105622"/>
            <a:ext cx="840529" cy="2470201"/>
            <a:chOff x="-95720" y="-2892"/>
            <a:chExt cx="840529" cy="2470201"/>
          </a:xfrm>
        </p:grpSpPr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E2BB0CA8-E002-A881-20A4-D4F009126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295" y="-2892"/>
              <a:ext cx="738514" cy="2470201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CDE7A2D2-9F63-91B7-7E3E-B2C4A4850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9B0E7D1B-7696-F8B2-D79B-4421FFD3F7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sp>
        <p:nvSpPr>
          <p:cNvPr id="3" name="Google Shape;91;p3">
            <a:extLst>
              <a:ext uri="{FF2B5EF4-FFF2-40B4-BE49-F238E27FC236}">
                <a16:creationId xmlns:a16="http://schemas.microsoft.com/office/drawing/2014/main" id="{DBA8ABFD-43EF-3898-D13F-B615D5FF52C0}"/>
              </a:ext>
            </a:extLst>
          </p:cNvPr>
          <p:cNvSpPr txBox="1">
            <a:spLocks/>
          </p:cNvSpPr>
          <p:nvPr/>
        </p:nvSpPr>
        <p:spPr>
          <a:xfrm rot="5121924">
            <a:off x="6077056" y="563900"/>
            <a:ext cx="184244" cy="27527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35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anose="020B0604020202020204" charset="0"/>
                <a:cs typeface="Sora SemiBold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 sz="1400" dirty="0"/>
              <a:t>)</a:t>
            </a:r>
            <a:endParaRPr lang="en-US" sz="1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C5EEA3B-5D03-8BED-3254-97980E997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320" y="2343339"/>
            <a:ext cx="2889968" cy="2047469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EECC6AF5-347A-7A7E-8FAC-0667B8845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 flipV="1">
            <a:off x="5710237" y="-7450"/>
            <a:ext cx="3433763" cy="1027987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8D21425-4008-D6C9-94AF-E3A84FD22F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 flipV="1">
            <a:off x="6219825" y="-7450"/>
            <a:ext cx="2924175" cy="8763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BD07EAE-C3B7-01EC-4D46-3A61AD901C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flipH="1" flipV="1">
            <a:off x="6622026" y="-103281"/>
            <a:ext cx="2521974" cy="771325"/>
          </a:xfrm>
          <a:prstGeom prst="rect">
            <a:avLst/>
          </a:prstGeom>
        </p:spPr>
      </p:pic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3771900" y="2028890"/>
            <a:ext cx="5479676" cy="2028264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o-RO" sz="4400" dirty="0"/>
              <a:t>Scopul si motivatia lucrarii</a:t>
            </a:r>
            <a:endParaRPr lang="en-US" sz="4400" dirty="0"/>
          </a:p>
        </p:txBody>
      </p:sp>
      <p:sp>
        <p:nvSpPr>
          <p:cNvPr id="109" name="Google Shape;109;p4"/>
          <p:cNvSpPr txBox="1">
            <a:spLocks noGrp="1"/>
          </p:cNvSpPr>
          <p:nvPr>
            <p:ph type="body" idx="1"/>
          </p:nvPr>
        </p:nvSpPr>
        <p:spPr>
          <a:xfrm>
            <a:off x="3771900" y="4057154"/>
            <a:ext cx="4648200" cy="533896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dirty="0">
                <a:latin typeface="Segoe UI" panose="020B0502040204020203" pitchFamily="34" charset="0"/>
              </a:rPr>
              <a:t>De ce IoT? </a:t>
            </a:r>
            <a:r>
              <a:rPr lang="en-US" sz="1800" dirty="0">
                <a:latin typeface="Segoe UI" panose="020B0502040204020203" pitchFamily="34" charset="0"/>
              </a:rPr>
              <a:t>Ce problem</a:t>
            </a:r>
            <a:r>
              <a:rPr lang="ro-RO" sz="1800" dirty="0">
                <a:latin typeface="Segoe UI" panose="020B0502040204020203" pitchFamily="34" charset="0"/>
              </a:rPr>
              <a:t>ă rezolvă?</a:t>
            </a:r>
            <a:endParaRPr lang="en-US" sz="1800" dirty="0"/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>
          <a:xfrm>
            <a:off x="723900" y="572118"/>
            <a:ext cx="2080966" cy="1640329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476864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Word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892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noProof="0" dirty="0" err="1"/>
              <a:t>Scopul</a:t>
            </a:r>
            <a:r>
              <a:rPr lang="en-US" noProof="0" dirty="0"/>
              <a:t> </a:t>
            </a:r>
            <a:r>
              <a:rPr lang="en-US" noProof="0" dirty="0" err="1"/>
              <a:t>Lucr</a:t>
            </a:r>
            <a:r>
              <a:rPr lang="en-US" dirty="0" err="1"/>
              <a:t>arii</a:t>
            </a:r>
            <a:endParaRPr lang="en-US" noProof="0" dirty="0"/>
          </a:p>
        </p:txBody>
      </p:sp>
      <p:sp>
        <p:nvSpPr>
          <p:cNvPr id="133" name="Google Shape;133;p7"/>
          <p:cNvSpPr txBox="1">
            <a:spLocks noGrp="1"/>
          </p:cNvSpPr>
          <p:nvPr>
            <p:ph type="body" idx="1"/>
          </p:nvPr>
        </p:nvSpPr>
        <p:spPr>
          <a:xfrm>
            <a:off x="723901" y="3078954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Nu depinde de servicii externe.</a:t>
            </a:r>
            <a:endParaRPr lang="en-US" noProof="0" dirty="0"/>
          </a:p>
        </p:txBody>
      </p:sp>
      <p:sp>
        <p:nvSpPr>
          <p:cNvPr id="134" name="Google Shape;134;p7"/>
          <p:cNvSpPr txBox="1">
            <a:spLocks noGrp="1"/>
          </p:cNvSpPr>
          <p:nvPr>
            <p:ph type="body" idx="2"/>
          </p:nvPr>
        </p:nvSpPr>
        <p:spPr>
          <a:xfrm>
            <a:off x="3255705" y="3078953"/>
            <a:ext cx="2728982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dirty="0">
                <a:latin typeface="Calibri" panose="020F0502020204030204" pitchFamily="34" charset="0"/>
                <a:ea typeface="Calibri" panose="020F0502020204030204" pitchFamily="34" charset="0"/>
              </a:rPr>
              <a:t>Gestionarea dispozitivelor de la distanță.</a:t>
            </a:r>
            <a:endParaRPr lang="en-US" sz="1800" dirty="0"/>
          </a:p>
        </p:txBody>
      </p:sp>
      <p:sp>
        <p:nvSpPr>
          <p:cNvPr id="135" name="Google Shape;135;p7"/>
          <p:cNvSpPr txBox="1">
            <a:spLocks noGrp="1"/>
          </p:cNvSpPr>
          <p:nvPr>
            <p:ph type="body" idx="3"/>
          </p:nvPr>
        </p:nvSpPr>
        <p:spPr>
          <a:xfrm>
            <a:off x="625311" y="2685733"/>
            <a:ext cx="2728983" cy="392482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ro-RO" noProof="0" dirty="0"/>
              <a:t>Internet of Things</a:t>
            </a:r>
            <a:endParaRPr lang="en-US" noProof="0" dirty="0"/>
          </a:p>
        </p:txBody>
      </p:sp>
      <p:sp>
        <p:nvSpPr>
          <p:cNvPr id="136" name="Google Shape;136;p7"/>
          <p:cNvSpPr txBox="1">
            <a:spLocks noGrp="1"/>
          </p:cNvSpPr>
          <p:nvPr>
            <p:ph type="body" idx="4"/>
          </p:nvPr>
        </p:nvSpPr>
        <p:spPr>
          <a:xfrm>
            <a:off x="3306098" y="2684793"/>
            <a:ext cx="2531804" cy="392482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ro-RO" noProof="0" dirty="0"/>
              <a:t>Control</a:t>
            </a:r>
            <a:endParaRPr lang="en-US" noProof="0" dirty="0"/>
          </a:p>
        </p:txBody>
      </p:sp>
      <p:sp>
        <p:nvSpPr>
          <p:cNvPr id="137" name="Google Shape;137;p7"/>
          <p:cNvSpPr txBox="1">
            <a:spLocks noGrp="1"/>
          </p:cNvSpPr>
          <p:nvPr>
            <p:ph type="body" idx="5"/>
          </p:nvPr>
        </p:nvSpPr>
        <p:spPr>
          <a:xfrm>
            <a:off x="5888296" y="3078953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Comunicare protejată între noduri.</a:t>
            </a:r>
            <a:endParaRPr lang="en-US" noProof="0" dirty="0"/>
          </a:p>
        </p:txBody>
      </p:sp>
      <p:sp>
        <p:nvSpPr>
          <p:cNvPr id="138" name="Google Shape;138;p7"/>
          <p:cNvSpPr txBox="1">
            <a:spLocks noGrp="1"/>
          </p:cNvSpPr>
          <p:nvPr>
            <p:ph type="body" idx="6"/>
          </p:nvPr>
        </p:nvSpPr>
        <p:spPr>
          <a:xfrm>
            <a:off x="5888297" y="2680643"/>
            <a:ext cx="2531804" cy="392482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ro-RO" noProof="0" dirty="0"/>
              <a:t>Securitate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2B68A4-334D-11C9-E0BF-5FAE2E02502D}"/>
              </a:ext>
            </a:extLst>
          </p:cNvPr>
          <p:cNvSpPr/>
          <p:nvPr/>
        </p:nvSpPr>
        <p:spPr>
          <a:xfrm>
            <a:off x="1793561" y="2077791"/>
            <a:ext cx="392483" cy="39248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9D471-D596-2895-3290-398B985720F5}"/>
              </a:ext>
            </a:extLst>
          </p:cNvPr>
          <p:cNvSpPr/>
          <p:nvPr/>
        </p:nvSpPr>
        <p:spPr>
          <a:xfrm>
            <a:off x="4375758" y="2077791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6960D3-9CF6-3483-F551-A71B1E2FD52E}"/>
              </a:ext>
            </a:extLst>
          </p:cNvPr>
          <p:cNvSpPr/>
          <p:nvPr/>
        </p:nvSpPr>
        <p:spPr>
          <a:xfrm>
            <a:off x="6957956" y="2077791"/>
            <a:ext cx="392484" cy="392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F0D2106-0867-9916-63CC-86971DA3C443}"/>
              </a:ext>
            </a:extLst>
          </p:cNvPr>
          <p:cNvGrpSpPr/>
          <p:nvPr/>
        </p:nvGrpSpPr>
        <p:grpSpPr>
          <a:xfrm rot="569504" flipH="1">
            <a:off x="-837090" y="4615469"/>
            <a:ext cx="1993929" cy="53564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C82FE61F-30DC-6399-0A62-6C7B135A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7E1663BC-4FF5-CDD4-EE5A-5E0832081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E37AE330-81C4-FB78-884C-12AE1081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1AE897B-7875-EB9F-CF80-C1F18412CAC0}"/>
              </a:ext>
            </a:extLst>
          </p:cNvPr>
          <p:cNvGrpSpPr/>
          <p:nvPr/>
        </p:nvGrpSpPr>
        <p:grpSpPr>
          <a:xfrm rot="11081131" flipH="1">
            <a:off x="6803327" y="-214506"/>
            <a:ext cx="2861949" cy="842186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6E7721F2-0331-E43E-C497-BC3AE2F7D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16EA12E7-4999-5003-07A2-1C981DDCF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32895A88-A5DD-CA31-EC82-98D39AE27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54727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>
          <a:xfrm>
            <a:off x="723899" y="174754"/>
            <a:ext cx="7696200" cy="52892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noProof="0" dirty="0"/>
              <a:t>Problema Rezolvata</a:t>
            </a:r>
            <a:endParaRPr lang="en-US" noProof="0" dirty="0"/>
          </a:p>
        </p:txBody>
      </p:sp>
      <p:sp>
        <p:nvSpPr>
          <p:cNvPr id="133" name="Google Shape;133;p7"/>
          <p:cNvSpPr txBox="1">
            <a:spLocks noGrp="1"/>
          </p:cNvSpPr>
          <p:nvPr>
            <p:ph type="body" idx="1"/>
          </p:nvPr>
        </p:nvSpPr>
        <p:spPr>
          <a:xfrm>
            <a:off x="723901" y="2109960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1300" dirty="0" err="1"/>
              <a:t>Măsoară</a:t>
            </a:r>
            <a:r>
              <a:rPr lang="en-US" sz="1300" dirty="0"/>
              <a:t> </a:t>
            </a:r>
            <a:r>
              <a:rPr lang="en-US" sz="1300" dirty="0" err="1"/>
              <a:t>temperatură</a:t>
            </a:r>
            <a:r>
              <a:rPr lang="en-US" sz="1300" dirty="0"/>
              <a:t>, </a:t>
            </a:r>
            <a:r>
              <a:rPr lang="en-US" sz="1300" dirty="0" err="1"/>
              <a:t>umiditate</a:t>
            </a:r>
            <a:r>
              <a:rPr lang="en-US" sz="1300" dirty="0"/>
              <a:t> </a:t>
            </a:r>
            <a:r>
              <a:rPr lang="en-US" sz="1300" dirty="0" err="1"/>
              <a:t>și</a:t>
            </a:r>
            <a:r>
              <a:rPr lang="en-US" sz="1300" dirty="0"/>
              <a:t> </a:t>
            </a:r>
            <a:r>
              <a:rPr lang="en-US" sz="1300" dirty="0" err="1"/>
              <a:t>calitatea</a:t>
            </a:r>
            <a:r>
              <a:rPr lang="en-US" sz="1300" dirty="0"/>
              <a:t> </a:t>
            </a:r>
            <a:r>
              <a:rPr lang="en-US" sz="1300" dirty="0" err="1"/>
              <a:t>aerului</a:t>
            </a:r>
            <a:r>
              <a:rPr lang="en-US" sz="1300" dirty="0"/>
              <a:t> </a:t>
            </a:r>
            <a:r>
              <a:rPr lang="en-US" sz="1300" dirty="0" err="1"/>
              <a:t>în</a:t>
            </a:r>
            <a:r>
              <a:rPr lang="en-US" sz="1300" dirty="0"/>
              <a:t> </a:t>
            </a:r>
            <a:r>
              <a:rPr lang="en-US" sz="1300" dirty="0" err="1"/>
              <a:t>locuință</a:t>
            </a:r>
            <a:r>
              <a:rPr lang="en-US" sz="1300" dirty="0"/>
              <a:t>.</a:t>
            </a:r>
            <a:endParaRPr lang="en-US" sz="1300" noProof="0" dirty="0"/>
          </a:p>
        </p:txBody>
      </p:sp>
      <p:sp>
        <p:nvSpPr>
          <p:cNvPr id="134" name="Google Shape;134;p7"/>
          <p:cNvSpPr txBox="1">
            <a:spLocks noGrp="1"/>
          </p:cNvSpPr>
          <p:nvPr>
            <p:ph type="body" idx="2"/>
          </p:nvPr>
        </p:nvSpPr>
        <p:spPr>
          <a:xfrm>
            <a:off x="3255704" y="2100372"/>
            <a:ext cx="2624686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1300" dirty="0"/>
              <a:t>VPN </a:t>
            </a:r>
            <a:r>
              <a:rPr lang="en-US" sz="1300" dirty="0" err="1"/>
              <a:t>și</a:t>
            </a:r>
            <a:r>
              <a:rPr lang="en-US" sz="1300" dirty="0"/>
              <a:t> DDNS </a:t>
            </a:r>
            <a:r>
              <a:rPr lang="en-US" sz="1300" dirty="0" err="1"/>
              <a:t>asigură</a:t>
            </a:r>
            <a:r>
              <a:rPr lang="en-US" sz="1300" dirty="0"/>
              <a:t> </a:t>
            </a:r>
            <a:r>
              <a:rPr lang="en-US" sz="1300" dirty="0" err="1"/>
              <a:t>conectarea</a:t>
            </a:r>
            <a:r>
              <a:rPr lang="en-US" sz="1300" dirty="0"/>
              <a:t> </a:t>
            </a:r>
            <a:r>
              <a:rPr lang="en-US" sz="1300" dirty="0" err="1"/>
              <a:t>sigură</a:t>
            </a:r>
            <a:r>
              <a:rPr lang="en-US" sz="1300" dirty="0"/>
              <a:t> din </a:t>
            </a:r>
            <a:r>
              <a:rPr lang="en-US" sz="1300" dirty="0" err="1"/>
              <a:t>orice</a:t>
            </a:r>
            <a:r>
              <a:rPr lang="en-US" sz="1300" dirty="0"/>
              <a:t> </a:t>
            </a:r>
            <a:r>
              <a:rPr lang="en-US" sz="1300" dirty="0" err="1"/>
              <a:t>rețea</a:t>
            </a:r>
            <a:r>
              <a:rPr lang="en-US" sz="1300" dirty="0"/>
              <a:t>.</a:t>
            </a:r>
            <a:endParaRPr lang="en-US" sz="1300" noProof="0" dirty="0"/>
          </a:p>
        </p:txBody>
      </p:sp>
      <p:sp>
        <p:nvSpPr>
          <p:cNvPr id="135" name="Google Shape;135;p7"/>
          <p:cNvSpPr txBox="1">
            <a:spLocks noGrp="1"/>
          </p:cNvSpPr>
          <p:nvPr>
            <p:ph type="body" idx="3"/>
          </p:nvPr>
        </p:nvSpPr>
        <p:spPr>
          <a:xfrm>
            <a:off x="723901" y="1717477"/>
            <a:ext cx="2531804" cy="392482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Monitorizare</a:t>
            </a:r>
            <a:r>
              <a:rPr lang="en-US" sz="1800" dirty="0"/>
              <a:t> </a:t>
            </a:r>
            <a:r>
              <a:rPr lang="en-US" sz="1800" dirty="0" err="1"/>
              <a:t>mediu</a:t>
            </a:r>
            <a:endParaRPr lang="en-US" noProof="0" dirty="0"/>
          </a:p>
        </p:txBody>
      </p:sp>
      <p:sp>
        <p:nvSpPr>
          <p:cNvPr id="136" name="Google Shape;136;p7"/>
          <p:cNvSpPr txBox="1">
            <a:spLocks noGrp="1"/>
          </p:cNvSpPr>
          <p:nvPr>
            <p:ph type="body" idx="4"/>
          </p:nvPr>
        </p:nvSpPr>
        <p:spPr>
          <a:xfrm>
            <a:off x="5938042" y="1707890"/>
            <a:ext cx="2531804" cy="392482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Control </a:t>
            </a:r>
            <a:r>
              <a:rPr lang="ro-R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dispozitive</a:t>
            </a:r>
            <a:endParaRPr lang="en-US" noProof="0" dirty="0"/>
          </a:p>
        </p:txBody>
      </p:sp>
      <p:sp>
        <p:nvSpPr>
          <p:cNvPr id="137" name="Google Shape;137;p7"/>
          <p:cNvSpPr txBox="1">
            <a:spLocks noGrp="1"/>
          </p:cNvSpPr>
          <p:nvPr>
            <p:ph type="body" idx="5"/>
          </p:nvPr>
        </p:nvSpPr>
        <p:spPr>
          <a:xfrm>
            <a:off x="5888295" y="2076218"/>
            <a:ext cx="2531804" cy="83937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1300" dirty="0" err="1"/>
              <a:t>Permite</a:t>
            </a:r>
            <a:r>
              <a:rPr lang="en-US" sz="1300" dirty="0"/>
              <a:t> </a:t>
            </a:r>
            <a:r>
              <a:rPr lang="en-US" sz="1300" dirty="0" err="1"/>
              <a:t>pornirea</a:t>
            </a:r>
            <a:r>
              <a:rPr lang="en-US" sz="1300" dirty="0"/>
              <a:t> </a:t>
            </a:r>
            <a:r>
              <a:rPr lang="en-US" sz="1300" dirty="0" err="1"/>
              <a:t>sau</a:t>
            </a:r>
            <a:r>
              <a:rPr lang="en-US" sz="1300" dirty="0"/>
              <a:t> </a:t>
            </a:r>
            <a:r>
              <a:rPr lang="en-US" sz="1300" dirty="0" err="1"/>
              <a:t>oprirea</a:t>
            </a:r>
            <a:r>
              <a:rPr lang="en-US" sz="1300" dirty="0"/>
              <a:t> </a:t>
            </a:r>
            <a:r>
              <a:rPr lang="en-US" sz="1300" dirty="0" err="1"/>
              <a:t>echipamentelor</a:t>
            </a:r>
            <a:r>
              <a:rPr lang="en-US" sz="1300" dirty="0"/>
              <a:t> de la </a:t>
            </a:r>
            <a:r>
              <a:rPr lang="en-US" sz="1300" dirty="0" err="1"/>
              <a:t>distanță</a:t>
            </a:r>
            <a:r>
              <a:rPr lang="en-US" sz="1300" dirty="0"/>
              <a:t>.</a:t>
            </a:r>
            <a:endParaRPr lang="en-US" sz="1300" noProof="0" dirty="0"/>
          </a:p>
        </p:txBody>
      </p:sp>
      <p:sp>
        <p:nvSpPr>
          <p:cNvPr id="138" name="Google Shape;138;p7"/>
          <p:cNvSpPr txBox="1">
            <a:spLocks noGrp="1"/>
          </p:cNvSpPr>
          <p:nvPr>
            <p:ph type="body" idx="6"/>
          </p:nvPr>
        </p:nvSpPr>
        <p:spPr>
          <a:xfrm>
            <a:off x="3213216" y="1698303"/>
            <a:ext cx="2717569" cy="392482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Acces securizat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2B68A4-334D-11C9-E0BF-5FAE2E02502D}"/>
              </a:ext>
            </a:extLst>
          </p:cNvPr>
          <p:cNvSpPr/>
          <p:nvPr/>
        </p:nvSpPr>
        <p:spPr>
          <a:xfrm>
            <a:off x="1602304" y="972643"/>
            <a:ext cx="774997" cy="528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2400" b="1" dirty="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rPr>
              <a:t>01</a:t>
            </a:r>
            <a:endParaRPr lang="es-ES" b="1" dirty="0">
              <a:solidFill>
                <a:schemeClr val="bg2"/>
              </a:solidFill>
              <a:latin typeface="Sora SemiBold" pitchFamily="2" charset="0"/>
              <a:cs typeface="Sora SemiBold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4F1F63-7755-7BAC-50A7-71F997274BC2}"/>
              </a:ext>
            </a:extLst>
          </p:cNvPr>
          <p:cNvSpPr/>
          <p:nvPr/>
        </p:nvSpPr>
        <p:spPr>
          <a:xfrm>
            <a:off x="4184501" y="972643"/>
            <a:ext cx="774997" cy="528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2400" b="1" dirty="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rPr>
              <a:t>02</a:t>
            </a:r>
            <a:endParaRPr lang="es-E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B7E7D1-FF29-976D-1135-F9E5D067AA8C}"/>
              </a:ext>
            </a:extLst>
          </p:cNvPr>
          <p:cNvSpPr/>
          <p:nvPr/>
        </p:nvSpPr>
        <p:spPr>
          <a:xfrm>
            <a:off x="6766699" y="972643"/>
            <a:ext cx="774997" cy="528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2400" b="1" dirty="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rPr>
              <a:t>03</a:t>
            </a:r>
            <a:endParaRPr lang="es-ES" b="1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E1F91BE-F3D2-0E06-8800-79C2D74E13E7}"/>
              </a:ext>
            </a:extLst>
          </p:cNvPr>
          <p:cNvGrpSpPr/>
          <p:nvPr/>
        </p:nvGrpSpPr>
        <p:grpSpPr>
          <a:xfrm rot="3692669" flipH="1">
            <a:off x="-1452815" y="3890688"/>
            <a:ext cx="3161711" cy="869808"/>
            <a:chOff x="6833681" y="4319359"/>
            <a:chExt cx="3225252" cy="887288"/>
          </a:xfrm>
        </p:grpSpPr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07A9EEF4-E4BE-53CC-A8FA-8C1F3CA66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3681" y="4319359"/>
              <a:ext cx="2724237" cy="815572"/>
            </a:xfrm>
            <a:prstGeom prst="rect">
              <a:avLst/>
            </a:prstGeom>
          </p:spPr>
        </p:pic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5EABBCDB-55DB-129E-85B6-0BBDF5847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9AC9AB6C-79F5-FAA7-646B-6786D799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2092CA0-279C-8C3A-A55A-AE152E9FA4FC}"/>
              </a:ext>
            </a:extLst>
          </p:cNvPr>
          <p:cNvGrpSpPr/>
          <p:nvPr/>
        </p:nvGrpSpPr>
        <p:grpSpPr>
          <a:xfrm rot="11285426" flipH="1">
            <a:off x="6444884" y="-124271"/>
            <a:ext cx="3574859" cy="725855"/>
            <a:chOff x="6834271" y="4319727"/>
            <a:chExt cx="3224662" cy="886920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E46D753E-72A0-56DE-065D-5ADA1834D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271" y="4319727"/>
              <a:ext cx="2724237" cy="815572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793C4F18-3B28-2475-A67F-FE35A0C1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4E183DAF-4863-4FC6-5418-04A1C0911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11" name="Google Shape;133;p7">
            <a:extLst>
              <a:ext uri="{FF2B5EF4-FFF2-40B4-BE49-F238E27FC236}">
                <a16:creationId xmlns:a16="http://schemas.microsoft.com/office/drawing/2014/main" id="{68B4CFFA-FDFC-13C0-ED11-5315DB637BCB}"/>
              </a:ext>
            </a:extLst>
          </p:cNvPr>
          <p:cNvSpPr txBox="1">
            <a:spLocks/>
          </p:cNvSpPr>
          <p:nvPr/>
        </p:nvSpPr>
        <p:spPr>
          <a:xfrm>
            <a:off x="723901" y="3900222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400" b="0" i="0" u="none" strike="noStrike" cap="none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300" dirty="0" err="1"/>
              <a:t>Dispozitivele</a:t>
            </a:r>
            <a:r>
              <a:rPr lang="en-US" sz="1300" dirty="0"/>
              <a:t> </a:t>
            </a:r>
            <a:r>
              <a:rPr lang="en-US" sz="1300" dirty="0" err="1"/>
              <a:t>primesc</a:t>
            </a:r>
            <a:r>
              <a:rPr lang="en-US" sz="1300" dirty="0"/>
              <a:t> update‑</a:t>
            </a:r>
            <a:r>
              <a:rPr lang="en-US" sz="1300" dirty="0" err="1"/>
              <a:t>uri</a:t>
            </a:r>
            <a:r>
              <a:rPr lang="en-US" sz="1300" dirty="0"/>
              <a:t> OTA </a:t>
            </a:r>
            <a:r>
              <a:rPr lang="en-US" sz="1300" dirty="0" err="1"/>
              <a:t>fără</a:t>
            </a:r>
            <a:r>
              <a:rPr lang="en-US" sz="1300" dirty="0"/>
              <a:t> </a:t>
            </a:r>
            <a:r>
              <a:rPr lang="en-US" sz="1300" dirty="0" err="1"/>
              <a:t>intervenție</a:t>
            </a:r>
            <a:r>
              <a:rPr lang="en-US" sz="1300" dirty="0"/>
              <a:t> </a:t>
            </a:r>
            <a:r>
              <a:rPr lang="en-US" sz="1300" dirty="0" err="1"/>
              <a:t>fizică</a:t>
            </a:r>
            <a:r>
              <a:rPr lang="en-US" sz="1300" dirty="0"/>
              <a:t>.</a:t>
            </a:r>
          </a:p>
        </p:txBody>
      </p:sp>
      <p:sp>
        <p:nvSpPr>
          <p:cNvPr id="12" name="Google Shape;134;p7">
            <a:extLst>
              <a:ext uri="{FF2B5EF4-FFF2-40B4-BE49-F238E27FC236}">
                <a16:creationId xmlns:a16="http://schemas.microsoft.com/office/drawing/2014/main" id="{4104210F-AEFF-3886-CB30-487934CAB2E7}"/>
              </a:ext>
            </a:extLst>
          </p:cNvPr>
          <p:cNvSpPr txBox="1">
            <a:spLocks/>
          </p:cNvSpPr>
          <p:nvPr/>
        </p:nvSpPr>
        <p:spPr>
          <a:xfrm>
            <a:off x="3306099" y="3900222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400" b="0" i="0" u="none" strike="noStrike" cap="none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 sz="1300" dirty="0"/>
              <a:t>Ușor de folosit. Focus pe funcționare.</a:t>
            </a:r>
            <a:endParaRPr lang="en-US" sz="1300" dirty="0"/>
          </a:p>
        </p:txBody>
      </p:sp>
      <p:sp>
        <p:nvSpPr>
          <p:cNvPr id="13" name="Google Shape;135;p7">
            <a:extLst>
              <a:ext uri="{FF2B5EF4-FFF2-40B4-BE49-F238E27FC236}">
                <a16:creationId xmlns:a16="http://schemas.microsoft.com/office/drawing/2014/main" id="{B319447B-26C3-6B87-FBE3-880791452E0B}"/>
              </a:ext>
            </a:extLst>
          </p:cNvPr>
          <p:cNvSpPr txBox="1">
            <a:spLocks/>
          </p:cNvSpPr>
          <p:nvPr/>
        </p:nvSpPr>
        <p:spPr>
          <a:xfrm>
            <a:off x="723901" y="3507739"/>
            <a:ext cx="2531804" cy="39248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 sz="1800" dirty="0">
                <a:latin typeface="Calibri" panose="020F0502020204030204" pitchFamily="34" charset="0"/>
                <a:ea typeface="Calibri" panose="020F0502020204030204" pitchFamily="34" charset="0"/>
              </a:rPr>
              <a:t>Actualizare</a:t>
            </a:r>
            <a:endParaRPr lang="en-US" dirty="0"/>
          </a:p>
        </p:txBody>
      </p:sp>
      <p:sp>
        <p:nvSpPr>
          <p:cNvPr id="14" name="Google Shape;136;p7">
            <a:extLst>
              <a:ext uri="{FF2B5EF4-FFF2-40B4-BE49-F238E27FC236}">
                <a16:creationId xmlns:a16="http://schemas.microsoft.com/office/drawing/2014/main" id="{A1BD452C-847E-34DC-24B8-14AFFA61A0D4}"/>
              </a:ext>
            </a:extLst>
          </p:cNvPr>
          <p:cNvSpPr txBox="1">
            <a:spLocks/>
          </p:cNvSpPr>
          <p:nvPr/>
        </p:nvSpPr>
        <p:spPr>
          <a:xfrm>
            <a:off x="5938042" y="3498152"/>
            <a:ext cx="2531804" cy="39248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 sz="1800" dirty="0">
                <a:latin typeface="Calibri" panose="020F0502020204030204" pitchFamily="34" charset="0"/>
                <a:ea typeface="Calibri" panose="020F0502020204030204" pitchFamily="34" charset="0"/>
              </a:rPr>
              <a:t>Consum redus</a:t>
            </a:r>
            <a:endParaRPr lang="en-US" dirty="0"/>
          </a:p>
        </p:txBody>
      </p:sp>
      <p:sp>
        <p:nvSpPr>
          <p:cNvPr id="15" name="Google Shape;137;p7">
            <a:extLst>
              <a:ext uri="{FF2B5EF4-FFF2-40B4-BE49-F238E27FC236}">
                <a16:creationId xmlns:a16="http://schemas.microsoft.com/office/drawing/2014/main" id="{28AC686C-14AD-6ECD-8FD1-5185A2457301}"/>
              </a:ext>
            </a:extLst>
          </p:cNvPr>
          <p:cNvSpPr txBox="1">
            <a:spLocks/>
          </p:cNvSpPr>
          <p:nvPr/>
        </p:nvSpPr>
        <p:spPr>
          <a:xfrm>
            <a:off x="5888296" y="3900221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400" b="0" i="0" u="none" strike="noStrike" cap="none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optimizat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funcționare</a:t>
            </a:r>
            <a:r>
              <a:rPr lang="en-US" dirty="0"/>
              <a:t> </a:t>
            </a:r>
            <a:r>
              <a:rPr lang="en-US" dirty="0" err="1"/>
              <a:t>continuă</a:t>
            </a:r>
            <a:r>
              <a:rPr lang="en-US" dirty="0"/>
              <a:t> cu </a:t>
            </a:r>
            <a:r>
              <a:rPr lang="en-US" dirty="0" err="1"/>
              <a:t>resurse</a:t>
            </a:r>
            <a:r>
              <a:rPr lang="en-US" dirty="0"/>
              <a:t> </a:t>
            </a:r>
            <a:r>
              <a:rPr lang="en-US" dirty="0" err="1"/>
              <a:t>minime</a:t>
            </a:r>
            <a:r>
              <a:rPr lang="en-US" dirty="0"/>
              <a:t>.</a:t>
            </a:r>
          </a:p>
        </p:txBody>
      </p:sp>
      <p:sp>
        <p:nvSpPr>
          <p:cNvPr id="16" name="Google Shape;138;p7">
            <a:extLst>
              <a:ext uri="{FF2B5EF4-FFF2-40B4-BE49-F238E27FC236}">
                <a16:creationId xmlns:a16="http://schemas.microsoft.com/office/drawing/2014/main" id="{59AC9C94-3A91-95AB-FCBA-2987147F2A6D}"/>
              </a:ext>
            </a:extLst>
          </p:cNvPr>
          <p:cNvSpPr txBox="1">
            <a:spLocks/>
          </p:cNvSpPr>
          <p:nvPr/>
        </p:nvSpPr>
        <p:spPr>
          <a:xfrm>
            <a:off x="3213216" y="3488565"/>
            <a:ext cx="2717569" cy="39248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 sz="1800" dirty="0">
                <a:latin typeface="Calibri" panose="020F0502020204030204" pitchFamily="34" charset="0"/>
                <a:ea typeface="Calibri" panose="020F0502020204030204" pitchFamily="34" charset="0"/>
              </a:rPr>
              <a:t>Interfață facilă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459839C-E3E6-68AD-D191-3346EFCEAC54}"/>
              </a:ext>
            </a:extLst>
          </p:cNvPr>
          <p:cNvSpPr/>
          <p:nvPr/>
        </p:nvSpPr>
        <p:spPr>
          <a:xfrm>
            <a:off x="1602304" y="2762905"/>
            <a:ext cx="774997" cy="528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2400" b="1" dirty="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rPr>
              <a:t>0</a:t>
            </a:r>
            <a:r>
              <a:rPr lang="ro-RO" sz="2400" b="1" dirty="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rPr>
              <a:t>4</a:t>
            </a:r>
            <a:endParaRPr lang="es-ES" b="1" dirty="0">
              <a:solidFill>
                <a:schemeClr val="bg2"/>
              </a:solidFill>
              <a:latin typeface="Sora SemiBold" pitchFamily="2" charset="0"/>
              <a:cs typeface="Sora SemiBold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F11BB9-5D3B-9C25-065E-FC19437DDE84}"/>
              </a:ext>
            </a:extLst>
          </p:cNvPr>
          <p:cNvSpPr/>
          <p:nvPr/>
        </p:nvSpPr>
        <p:spPr>
          <a:xfrm>
            <a:off x="4184501" y="2762905"/>
            <a:ext cx="774997" cy="528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2400" b="1" dirty="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rPr>
              <a:t>0</a:t>
            </a:r>
            <a:r>
              <a:rPr lang="ro-RO" sz="2400" b="1" dirty="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rPr>
              <a:t>5</a:t>
            </a:r>
            <a:endParaRPr lang="es-ES" b="1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CCA4A6-A05A-3818-BD84-A8E1F07FEE13}"/>
              </a:ext>
            </a:extLst>
          </p:cNvPr>
          <p:cNvSpPr/>
          <p:nvPr/>
        </p:nvSpPr>
        <p:spPr>
          <a:xfrm>
            <a:off x="6766699" y="2762905"/>
            <a:ext cx="774997" cy="528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2400" b="1" dirty="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rPr>
              <a:t>0</a:t>
            </a:r>
            <a:r>
              <a:rPr lang="ro-RO" sz="2400" b="1" dirty="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rPr>
              <a:t>6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756887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09D178E0-BCCB-BADE-89CF-BC00CE668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">
            <a:extLst>
              <a:ext uri="{FF2B5EF4-FFF2-40B4-BE49-F238E27FC236}">
                <a16:creationId xmlns:a16="http://schemas.microsoft.com/office/drawing/2014/main" id="{E1DF5711-F879-9C62-BCC7-F52A85ED47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noProof="0" dirty="0"/>
              <a:t>Despre ce discutam?</a:t>
            </a:r>
            <a:endParaRPr lang="en-US" noProof="0" dirty="0"/>
          </a:p>
        </p:txBody>
      </p:sp>
      <p:sp>
        <p:nvSpPr>
          <p:cNvPr id="92" name="Google Shape;92;p3">
            <a:extLst>
              <a:ext uri="{FF2B5EF4-FFF2-40B4-BE49-F238E27FC236}">
                <a16:creationId xmlns:a16="http://schemas.microsoft.com/office/drawing/2014/main" id="{9D8CD198-3DC8-7689-7672-A9F5A16F08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773778" y="2296552"/>
            <a:ext cx="2550242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De ce IoT? </a:t>
            </a:r>
            <a:r>
              <a:rPr lang="en-US" dirty="0">
                <a:solidFill>
                  <a:srgbClr val="242424"/>
                </a:solidFill>
                <a:latin typeface="Segoe UI" panose="020B0502040204020203" pitchFamily="34" charset="0"/>
              </a:rPr>
              <a:t>Ce problem</a:t>
            </a:r>
            <a:r>
              <a:rPr lang="ro-RO" dirty="0">
                <a:solidFill>
                  <a:srgbClr val="242424"/>
                </a:solidFill>
                <a:latin typeface="Segoe UI" panose="020B0502040204020203" pitchFamily="34" charset="0"/>
              </a:rPr>
              <a:t>ă rezolvă?</a:t>
            </a:r>
            <a:endParaRPr lang="en-US" noProof="0" dirty="0"/>
          </a:p>
        </p:txBody>
      </p:sp>
      <p:sp>
        <p:nvSpPr>
          <p:cNvPr id="93" name="Google Shape;93;p3">
            <a:extLst>
              <a:ext uri="{FF2B5EF4-FFF2-40B4-BE49-F238E27FC236}">
                <a16:creationId xmlns:a16="http://schemas.microsoft.com/office/drawing/2014/main" id="{4B652F1F-31D1-FA2D-1556-3AC5CB33874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773778" y="1527393"/>
            <a:ext cx="2550242" cy="78496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noProof="0" dirty="0" err="1"/>
              <a:t>Scopul</a:t>
            </a:r>
            <a:r>
              <a:rPr lang="en-US" noProof="0" dirty="0"/>
              <a:t> </a:t>
            </a:r>
            <a:r>
              <a:rPr lang="en-US" noProof="0" dirty="0" err="1"/>
              <a:t>si</a:t>
            </a:r>
            <a:r>
              <a:rPr lang="en-US" noProof="0" dirty="0"/>
              <a:t> </a:t>
            </a:r>
            <a:r>
              <a:rPr lang="en-US" noProof="0" dirty="0" err="1"/>
              <a:t>motivatia</a:t>
            </a:r>
            <a:r>
              <a:rPr lang="en-US" noProof="0" dirty="0"/>
              <a:t> </a:t>
            </a:r>
            <a:r>
              <a:rPr lang="en-US" noProof="0" dirty="0" err="1"/>
              <a:t>lucr</a:t>
            </a:r>
            <a:r>
              <a:rPr lang="en-US" dirty="0"/>
              <a:t>a</a:t>
            </a:r>
            <a:r>
              <a:rPr lang="ro-RO" noProof="0" dirty="0"/>
              <a:t>rii</a:t>
            </a:r>
          </a:p>
        </p:txBody>
      </p:sp>
      <p:sp>
        <p:nvSpPr>
          <p:cNvPr id="94" name="Google Shape;94;p3">
            <a:extLst>
              <a:ext uri="{FF2B5EF4-FFF2-40B4-BE49-F238E27FC236}">
                <a16:creationId xmlns:a16="http://schemas.microsoft.com/office/drawing/2014/main" id="{C3832EB4-00C6-4030-CECE-E61AC5B68DD2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853884" y="1711688"/>
            <a:ext cx="785424" cy="529822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01</a:t>
            </a:r>
          </a:p>
        </p:txBody>
      </p:sp>
      <p:sp>
        <p:nvSpPr>
          <p:cNvPr id="95" name="Google Shape;95;p3">
            <a:extLst>
              <a:ext uri="{FF2B5EF4-FFF2-40B4-BE49-F238E27FC236}">
                <a16:creationId xmlns:a16="http://schemas.microsoft.com/office/drawing/2014/main" id="{1F66FBE8-9B82-AF18-2EF8-6FC43003818E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5734151" y="2296552"/>
            <a:ext cx="2550242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Componentele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si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platforma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utilizator</a:t>
            </a:r>
            <a:endParaRPr lang="en-US" noProof="0" dirty="0"/>
          </a:p>
        </p:txBody>
      </p:sp>
      <p:sp>
        <p:nvSpPr>
          <p:cNvPr id="96" name="Google Shape;96;p3">
            <a:extLst>
              <a:ext uri="{FF2B5EF4-FFF2-40B4-BE49-F238E27FC236}">
                <a16:creationId xmlns:a16="http://schemas.microsoft.com/office/drawing/2014/main" id="{81765CF0-E655-D4CD-ED66-C92611B16790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5734153" y="1527394"/>
            <a:ext cx="2863838" cy="78496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o-RO" dirty="0"/>
              <a:t>Arhitectura hardware </a:t>
            </a:r>
            <a:r>
              <a:rPr lang="en-US" dirty="0"/>
              <a:t>| </a:t>
            </a:r>
            <a:r>
              <a:rPr lang="ro-RO" dirty="0"/>
              <a:t>software</a:t>
            </a:r>
            <a:endParaRPr lang="en-US" noProof="0" dirty="0"/>
          </a:p>
        </p:txBody>
      </p:sp>
      <p:sp>
        <p:nvSpPr>
          <p:cNvPr id="97" name="Google Shape;97;p3">
            <a:extLst>
              <a:ext uri="{FF2B5EF4-FFF2-40B4-BE49-F238E27FC236}">
                <a16:creationId xmlns:a16="http://schemas.microsoft.com/office/drawing/2014/main" id="{1050F087-88B9-FE11-6285-9A8BFE227C06}"/>
              </a:ext>
            </a:extLst>
          </p:cNvPr>
          <p:cNvSpPr txBox="1">
            <a:spLocks noGrp="1"/>
          </p:cNvSpPr>
          <p:nvPr>
            <p:ph type="body" idx="6"/>
          </p:nvPr>
        </p:nvSpPr>
        <p:spPr>
          <a:xfrm>
            <a:off x="4834213" y="1712700"/>
            <a:ext cx="765470" cy="525835"/>
          </a:xfr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02</a:t>
            </a:r>
          </a:p>
        </p:txBody>
      </p:sp>
      <p:sp>
        <p:nvSpPr>
          <p:cNvPr id="98" name="Google Shape;98;p3">
            <a:extLst>
              <a:ext uri="{FF2B5EF4-FFF2-40B4-BE49-F238E27FC236}">
                <a16:creationId xmlns:a16="http://schemas.microsoft.com/office/drawing/2014/main" id="{033088B9-58CC-E519-42FF-DBBE5295EB64}"/>
              </a:ext>
            </a:extLst>
          </p:cNvPr>
          <p:cNvSpPr txBox="1">
            <a:spLocks noGrp="1"/>
          </p:cNvSpPr>
          <p:nvPr>
            <p:ph type="body" idx="7"/>
          </p:nvPr>
        </p:nvSpPr>
        <p:spPr>
          <a:xfrm>
            <a:off x="5734151" y="3893717"/>
            <a:ext cx="2550242" cy="54824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o-RO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Scalabilitate, securitate.</a:t>
            </a:r>
            <a:endParaRPr lang="en-US" noProof="0" dirty="0"/>
          </a:p>
        </p:txBody>
      </p:sp>
      <p:sp>
        <p:nvSpPr>
          <p:cNvPr id="99" name="Google Shape;99;p3">
            <a:extLst>
              <a:ext uri="{FF2B5EF4-FFF2-40B4-BE49-F238E27FC236}">
                <a16:creationId xmlns:a16="http://schemas.microsoft.com/office/drawing/2014/main" id="{FA832624-60C5-81C7-D7C6-B8B46D374E55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5734151" y="3164560"/>
            <a:ext cx="2550242" cy="78198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noProof="0" dirty="0" err="1"/>
              <a:t>Rezultate</a:t>
            </a:r>
            <a:r>
              <a:rPr lang="en-US" noProof="0" dirty="0"/>
              <a:t> </a:t>
            </a:r>
            <a:r>
              <a:rPr lang="en-US" noProof="0" dirty="0" err="1"/>
              <a:t>si</a:t>
            </a:r>
            <a:r>
              <a:rPr lang="en-US" noProof="0" dirty="0"/>
              <a:t> </a:t>
            </a:r>
            <a:r>
              <a:rPr lang="en-US" noProof="0" dirty="0" err="1"/>
              <a:t>concluzii</a:t>
            </a:r>
            <a:endParaRPr lang="en-US" noProof="0" dirty="0"/>
          </a:p>
        </p:txBody>
      </p:sp>
      <p:sp>
        <p:nvSpPr>
          <p:cNvPr id="100" name="Google Shape;100;p3">
            <a:extLst>
              <a:ext uri="{FF2B5EF4-FFF2-40B4-BE49-F238E27FC236}">
                <a16:creationId xmlns:a16="http://schemas.microsoft.com/office/drawing/2014/main" id="{FBDCF80C-5BEA-5441-AD9E-5EB47F96C3FC}"/>
              </a:ext>
            </a:extLst>
          </p:cNvPr>
          <p:cNvSpPr txBox="1">
            <a:spLocks noGrp="1"/>
          </p:cNvSpPr>
          <p:nvPr>
            <p:ph type="body" idx="9"/>
          </p:nvPr>
        </p:nvSpPr>
        <p:spPr>
          <a:xfrm>
            <a:off x="4834211" y="3346890"/>
            <a:ext cx="765470" cy="525835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04</a:t>
            </a:r>
          </a:p>
        </p:txBody>
      </p:sp>
      <p:sp>
        <p:nvSpPr>
          <p:cNvPr id="101" name="Google Shape;101;p3">
            <a:extLst>
              <a:ext uri="{FF2B5EF4-FFF2-40B4-BE49-F238E27FC236}">
                <a16:creationId xmlns:a16="http://schemas.microsoft.com/office/drawing/2014/main" id="{2924582F-A506-3154-7110-DB45A9F38DD1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1773778" y="3893716"/>
            <a:ext cx="2550242" cy="54824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Interactiunea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mecanismelor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ro-RO" dirty="0">
                <a:solidFill>
                  <a:srgbClr val="242424"/>
                </a:solidFill>
                <a:latin typeface="Segoe UI" panose="020B0502040204020203" pitchFamily="34" charset="0"/>
              </a:rPr>
              <a:t>tehnologice.</a:t>
            </a:r>
            <a:endParaRPr lang="en-US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2" name="Google Shape;102;p3">
            <a:extLst>
              <a:ext uri="{FF2B5EF4-FFF2-40B4-BE49-F238E27FC236}">
                <a16:creationId xmlns:a16="http://schemas.microsoft.com/office/drawing/2014/main" id="{78A34ECB-D185-422F-2A7F-0F8D6845050B}"/>
              </a:ext>
            </a:extLst>
          </p:cNvPr>
          <p:cNvSpPr txBox="1">
            <a:spLocks noGrp="1"/>
          </p:cNvSpPr>
          <p:nvPr>
            <p:ph type="body" idx="14"/>
          </p:nvPr>
        </p:nvSpPr>
        <p:spPr>
          <a:xfrm>
            <a:off x="1773778" y="3164559"/>
            <a:ext cx="2550242" cy="781988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o-RO" dirty="0"/>
              <a:t>Implementarea functionalitatii</a:t>
            </a:r>
            <a:endParaRPr lang="ro-RO" noProof="0" dirty="0"/>
          </a:p>
        </p:txBody>
      </p:sp>
      <p:sp>
        <p:nvSpPr>
          <p:cNvPr id="103" name="Google Shape;103;p3">
            <a:extLst>
              <a:ext uri="{FF2B5EF4-FFF2-40B4-BE49-F238E27FC236}">
                <a16:creationId xmlns:a16="http://schemas.microsoft.com/office/drawing/2014/main" id="{987FB6B2-3971-7012-B4E0-EEE5A2B1C9B6}"/>
              </a:ext>
            </a:extLst>
          </p:cNvPr>
          <p:cNvSpPr txBox="1">
            <a:spLocks noGrp="1"/>
          </p:cNvSpPr>
          <p:nvPr>
            <p:ph type="body" idx="15"/>
          </p:nvPr>
        </p:nvSpPr>
        <p:spPr>
          <a:xfrm>
            <a:off x="853884" y="3349865"/>
            <a:ext cx="785424" cy="525835"/>
          </a:xfr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03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6E45C11-B208-5D9E-BED9-3B287F43529C}"/>
              </a:ext>
            </a:extLst>
          </p:cNvPr>
          <p:cNvGrpSpPr/>
          <p:nvPr/>
        </p:nvGrpSpPr>
        <p:grpSpPr>
          <a:xfrm rot="19511231" flipH="1">
            <a:off x="8543430" y="-799855"/>
            <a:ext cx="834234" cy="2470201"/>
            <a:chOff x="-95720" y="0"/>
            <a:chExt cx="834234" cy="2470201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90C9510C-57F4-E9C1-E6F7-EA85890177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617A2A6D-158B-51FA-8C7E-B10160104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AF0832E0-22BF-4280-8050-6FA6CE1C2C4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3FAF61A-3886-C8A2-D5A3-C0EEC6D30611}"/>
              </a:ext>
            </a:extLst>
          </p:cNvPr>
          <p:cNvGrpSpPr/>
          <p:nvPr/>
        </p:nvGrpSpPr>
        <p:grpSpPr>
          <a:xfrm rot="7732527" flipH="1">
            <a:off x="-126894" y="3689774"/>
            <a:ext cx="840529" cy="2470201"/>
            <a:chOff x="-95720" y="-2892"/>
            <a:chExt cx="840529" cy="2470201"/>
          </a:xfrm>
        </p:grpSpPr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18CBDF91-C93A-E467-87AE-9368FFE9D2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295" y="-2892"/>
              <a:ext cx="738514" cy="2470201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513E07D6-0CD8-8AEB-1D15-141EB0033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A884FA0A-CA0A-7FC0-B221-511456FC4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sp>
        <p:nvSpPr>
          <p:cNvPr id="3" name="Google Shape;91;p3">
            <a:extLst>
              <a:ext uri="{FF2B5EF4-FFF2-40B4-BE49-F238E27FC236}">
                <a16:creationId xmlns:a16="http://schemas.microsoft.com/office/drawing/2014/main" id="{FA0BDF28-13C5-244E-6AE8-E3A3A77456F1}"/>
              </a:ext>
            </a:extLst>
          </p:cNvPr>
          <p:cNvSpPr txBox="1">
            <a:spLocks/>
          </p:cNvSpPr>
          <p:nvPr/>
        </p:nvSpPr>
        <p:spPr>
          <a:xfrm rot="5121924">
            <a:off x="6077056" y="563900"/>
            <a:ext cx="184244" cy="27527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35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anose="020B0604020202020204" charset="0"/>
                <a:cs typeface="Sora SemiBold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 sz="1400" dirty="0"/>
              <a:t>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14538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ECC6AF5-347A-7A7E-8FAC-0667B88452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5710237" y="-7450"/>
            <a:ext cx="3433763" cy="1027987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8D21425-4008-D6C9-94AF-E3A84FD22F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 flipV="1">
            <a:off x="6219825" y="-7450"/>
            <a:ext cx="2924175" cy="8763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BD07EAE-C3B7-01EC-4D46-3A61AD901C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 flipV="1">
            <a:off x="6622026" y="-103281"/>
            <a:ext cx="2521974" cy="771325"/>
          </a:xfrm>
          <a:prstGeom prst="rect">
            <a:avLst/>
          </a:prstGeom>
        </p:spPr>
      </p:pic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3771899" y="2028890"/>
            <a:ext cx="5477355" cy="2028264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o-RO" sz="3800" dirty="0"/>
              <a:t>Arhitectura </a:t>
            </a:r>
            <a:br>
              <a:rPr lang="ro-RO" sz="3800" dirty="0"/>
            </a:br>
            <a:r>
              <a:rPr lang="ro-RO" sz="3800" dirty="0"/>
              <a:t>hardware </a:t>
            </a:r>
            <a:r>
              <a:rPr lang="en-US" sz="3800" dirty="0"/>
              <a:t>| </a:t>
            </a:r>
            <a:r>
              <a:rPr lang="ro-RO" sz="3800" dirty="0"/>
              <a:t>software</a:t>
            </a:r>
            <a:endParaRPr lang="en-US" sz="3800" dirty="0"/>
          </a:p>
        </p:txBody>
      </p:sp>
      <p:sp>
        <p:nvSpPr>
          <p:cNvPr id="109" name="Google Shape;109;p4"/>
          <p:cNvSpPr txBox="1">
            <a:spLocks noGrp="1"/>
          </p:cNvSpPr>
          <p:nvPr>
            <p:ph type="body" idx="1"/>
          </p:nvPr>
        </p:nvSpPr>
        <p:spPr>
          <a:xfrm>
            <a:off x="3771900" y="4057154"/>
            <a:ext cx="4648200" cy="533896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it-IT" sz="1800" b="1" dirty="0">
                <a:latin typeface="Calibri" panose="020F0502020204030204" pitchFamily="34" charset="0"/>
                <a:ea typeface="Calibri" panose="020F0502020204030204" pitchFamily="34" charset="0"/>
              </a:rPr>
              <a:t>Prezentarea panoului de control si monitorizare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>
          <a:xfrm>
            <a:off x="723900" y="572118"/>
            <a:ext cx="2080966" cy="1640329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/>
              <a:t>02</a:t>
            </a:r>
          </a:p>
        </p:txBody>
      </p:sp>
      <p:pic>
        <p:nvPicPr>
          <p:cNvPr id="21" name="Picture 20" descr="Close up photo of colorful graph data">
            <a:extLst>
              <a:ext uri="{FF2B5EF4-FFF2-40B4-BE49-F238E27FC236}">
                <a16:creationId xmlns:a16="http://schemas.microsoft.com/office/drawing/2014/main" id="{B1EA25A5-F334-48E3-6AF6-3246A3A2FCB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20463" r="20463"/>
          <a:stretch/>
        </p:blipFill>
        <p:spPr>
          <a:xfrm>
            <a:off x="882300" y="2347199"/>
            <a:ext cx="1976100" cy="223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444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Word"/>
      </p:transition>
    </mc:Choice>
    <mc:Fallback xmlns=""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Consulting with Morph Transition by Slidesgo">
  <a:themeElements>
    <a:clrScheme name="Custom 3">
      <a:dk1>
        <a:srgbClr val="000000"/>
      </a:dk1>
      <a:lt1>
        <a:srgbClr val="2C2A96"/>
      </a:lt1>
      <a:dk2>
        <a:srgbClr val="FFFFFF"/>
      </a:dk2>
      <a:lt2>
        <a:srgbClr val="667EF1"/>
      </a:lt2>
      <a:accent1>
        <a:srgbClr val="B2BE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2899</TotalTime>
  <Words>789</Words>
  <Application>Microsoft Office PowerPoint</Application>
  <PresentationFormat>On-screen Show (16:9)</PresentationFormat>
  <Paragraphs>278</Paragraphs>
  <Slides>34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Segoe UI</vt:lpstr>
      <vt:lpstr>Lato</vt:lpstr>
      <vt:lpstr>Calibri</vt:lpstr>
      <vt:lpstr>Sora</vt:lpstr>
      <vt:lpstr>Anaheim</vt:lpstr>
      <vt:lpstr>Bebas Neue</vt:lpstr>
      <vt:lpstr>Sora SemiBold</vt:lpstr>
      <vt:lpstr>Arial</vt:lpstr>
      <vt:lpstr>Consulting with Morph Transition by Slidesgo</vt:lpstr>
      <vt:lpstr>PowerPoint Presentation</vt:lpstr>
      <vt:lpstr>My Forecaster</vt:lpstr>
      <vt:lpstr>Prezentarea Proiectului</vt:lpstr>
      <vt:lpstr>Despre ce discutam?</vt:lpstr>
      <vt:lpstr>Scopul si motivatia lucrarii</vt:lpstr>
      <vt:lpstr>Scopul Lucrarii</vt:lpstr>
      <vt:lpstr>Problema Rezolvata</vt:lpstr>
      <vt:lpstr>Despre ce discutam?</vt:lpstr>
      <vt:lpstr>Arhitectura  hardware | software</vt:lpstr>
      <vt:lpstr>Arhitectura Sistemului</vt:lpstr>
      <vt:lpstr>Arhitectura Sistemului</vt:lpstr>
      <vt:lpstr>Arhitectura Sistemului</vt:lpstr>
      <vt:lpstr>Predictie climatica</vt:lpstr>
      <vt:lpstr>Automatizare inteligenta</vt:lpstr>
      <vt:lpstr>Optimizare energetica</vt:lpstr>
      <vt:lpstr>Despre ce discutam?</vt:lpstr>
      <vt:lpstr>Implementarea functionalitatii</vt:lpstr>
      <vt:lpstr>Arhitectura Sistemului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Despre ce discutam?</vt:lpstr>
      <vt:lpstr>Rezultate si concluzii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Multumim!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Consulting with Morph Transition</dc:title>
  <dc:creator>Cristian</dc:creator>
  <cp:lastModifiedBy>Admin</cp:lastModifiedBy>
  <cp:revision>18</cp:revision>
  <cp:lastPrinted>2025-10-31T09:44:30Z</cp:lastPrinted>
  <dcterms:created xsi:type="dcterms:W3CDTF">2021-10-12T08:06:43Z</dcterms:created>
  <dcterms:modified xsi:type="dcterms:W3CDTF">2026-02-03T23:02:14Z</dcterms:modified>
</cp:coreProperties>
</file>